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Montserrat Medium" panose="00000600000000000000" pitchFamily="2" charset="-52"/>
      <p:regular r:id="rId14"/>
      <p:italic r:id="rId15"/>
    </p:embeddedFont>
    <p:embeddedFont>
      <p:font typeface="Montserrat SemiBold" panose="00000700000000000000" pitchFamily="2" charset="-52"/>
      <p:bold r:id="rId16"/>
      <p:boldItalic r:id="rId17"/>
    </p:embeddedFont>
    <p:embeddedFont>
      <p:font typeface="Pershotravneva55" panose="02000503000000000000" pitchFamily="2" charset="0"/>
      <p:regular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89" userDrawn="1">
          <p15:clr>
            <a:srgbClr val="A4A3A4"/>
          </p15:clr>
        </p15:guide>
        <p15:guide id="4" pos="7514" userDrawn="1">
          <p15:clr>
            <a:srgbClr val="A4A3A4"/>
          </p15:clr>
        </p15:guide>
        <p15:guide id="5" orient="horz" pos="119" userDrawn="1">
          <p15:clr>
            <a:srgbClr val="A4A3A4"/>
          </p15:clr>
        </p15:guide>
        <p15:guide id="6" pos="75" userDrawn="1">
          <p15:clr>
            <a:srgbClr val="A4A3A4"/>
          </p15:clr>
        </p15:guide>
        <p15:guide id="7" pos="5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C2F"/>
    <a:srgbClr val="E6A93B"/>
    <a:srgbClr val="F4F8A2"/>
    <a:srgbClr val="1E72E2"/>
    <a:srgbClr val="0000FF"/>
    <a:srgbClr val="A0BBF0"/>
    <a:srgbClr val="A9E4E7"/>
    <a:srgbClr val="AACBE6"/>
    <a:srgbClr val="BDF7E6"/>
    <a:srgbClr val="C1F3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38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1992" y="1392"/>
      </p:cViewPr>
      <p:guideLst>
        <p:guide orient="horz" pos="2160"/>
        <p:guide pos="3840"/>
        <p:guide pos="189"/>
        <p:guide pos="7514"/>
        <p:guide orient="horz" pos="119"/>
        <p:guide pos="75"/>
        <p:guide pos="55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243D11-7AF9-470B-8439-B7418D7655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83466A3-7411-4D97-BE3D-D88F130F00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1FFA1A5-09D3-4E71-A72C-1F1FD0D96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CB17-6CB3-439B-821A-B96C6CF1EAF3}" type="datetimeFigureOut">
              <a:rPr lang="ru-RU" smtClean="0"/>
              <a:t>26.02.2026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566057-3A68-4941-9FCF-92C016E8E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4792688-2BE0-4045-B411-F7B216E21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100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BB2112-AC2B-4F02-BEB3-6900B33E3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D7F13F2-4DA9-49C3-B153-0D6B90DDDF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DFA6EDB-D925-4841-95B7-B38B21F9B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CB17-6CB3-439B-821A-B96C6CF1EAF3}" type="datetimeFigureOut">
              <a:rPr lang="ru-RU" smtClean="0"/>
              <a:t>26.02.2026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B28EF7-F4C5-4061-A37F-0FF5027C4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D6BADFA-4652-4F45-AA02-64DA103E3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7945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9741F96-3850-4D44-BBB8-D40B70A04E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2ABF49E-5D66-4580-83A0-D9670646FE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9042EE2-6B72-4584-9213-53FDA7634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CB17-6CB3-439B-821A-B96C6CF1EAF3}" type="datetimeFigureOut">
              <a:rPr lang="ru-RU" smtClean="0"/>
              <a:t>26.02.2026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F968BF2-F276-42A0-8608-BDABCAD15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2205706-2143-4920-828B-59125B607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9363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1D4901-9382-4E99-8157-548E8DE47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58B4602-8A69-418C-BD00-9D7B8C3339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69E7F6-ACC2-4E21-BC0E-C56C3D447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CB17-6CB3-439B-821A-B96C6CF1EAF3}" type="datetimeFigureOut">
              <a:rPr lang="ru-RU" smtClean="0"/>
              <a:t>26.02.2026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29D9F51-3B49-4C5C-9A14-2820B3573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F8A5774-D47B-48D8-AD56-45349F050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4210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C3963E-5FF9-4133-87E1-C86C09296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C4C1E6B-BF6D-4B0F-BCE8-4ACA7677DE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4EF6347-8221-418E-894D-C1A7666AE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CB17-6CB3-439B-821A-B96C6CF1EAF3}" type="datetimeFigureOut">
              <a:rPr lang="ru-RU" smtClean="0"/>
              <a:t>26.02.2026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91FAA9A-352A-473E-A069-8A2378524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C79E814-948C-4FB6-98FD-9F9178A18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59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75D1A0-269F-4633-81AD-26E41E7A8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A583CF9-B54A-4A69-8E4A-CE4B903F7C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7ECE4A2-1A39-4DEC-AE7E-11DD27A8D4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9DB67E3-D34C-4717-9D26-E3C0183A2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CB17-6CB3-439B-821A-B96C6CF1EAF3}" type="datetimeFigureOut">
              <a:rPr lang="ru-RU" smtClean="0"/>
              <a:t>26.02.2026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6225CA6-A63D-4134-B49E-DF8CE7228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F992614-6C2C-4E73-9B4A-D911167D6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230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B1230A-3535-4617-82F1-DB3447F82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8840F9A-5CE9-4754-B20C-7155C9614D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1F83508-6871-4416-9AC9-8FF50B7D45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47F34DE-E735-4506-8A83-372D2E0E6E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BB04BE8-EA3B-41EA-9548-10ABA02F58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09CC391-AACE-461F-B268-64B4B92CA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CB17-6CB3-439B-821A-B96C6CF1EAF3}" type="datetimeFigureOut">
              <a:rPr lang="ru-RU" smtClean="0"/>
              <a:t>26.02.2026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898766D-2BBC-4D75-A48F-70CFA4A90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1102EA3-D78C-49DC-B75A-0E6AF3EB4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815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F76776-DAC6-40DD-98FC-0F3DED998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F20CE6E-2DE7-48D0-8E00-91F6A4A4A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CB17-6CB3-439B-821A-B96C6CF1EAF3}" type="datetimeFigureOut">
              <a:rPr lang="ru-RU" smtClean="0"/>
              <a:t>26.02.2026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E1B9A49-ECE0-4B4D-9965-C12F1684C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CA4EAA1-FEC3-4AF4-9599-9F7944F62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5231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64A6A29-13E1-4298-AE7B-88F9A2E4B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CB17-6CB3-439B-821A-B96C6CF1EAF3}" type="datetimeFigureOut">
              <a:rPr lang="ru-RU" smtClean="0"/>
              <a:t>26.02.2026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45CBFDD-47AF-45C1-966C-EF834C7FA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FFF3AB8-6110-466A-B497-B7C71E52E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9107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7DE375-86CC-4301-B512-011389A35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8DABE4-685E-4025-B3D6-4399566AF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40F060C-F536-49E5-A54A-DC661AC11B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61B1F84-9074-4B94-8A51-04DC02C75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CB17-6CB3-439B-821A-B96C6CF1EAF3}" type="datetimeFigureOut">
              <a:rPr lang="ru-RU" smtClean="0"/>
              <a:t>26.02.2026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ECFCA29-3E6B-40D9-8EEE-081708068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94D2364-FC05-4F33-BB6D-E85C3832B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6171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0954A6-D438-422E-9569-77208B2FE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4DB24EC-74ED-4F68-9929-48E0AF40D1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2817EEE-B0A3-4335-90C7-3A69EBBD7D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79FEE37-ABA5-4337-9756-6A5EEEED9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CB17-6CB3-439B-821A-B96C6CF1EAF3}" type="datetimeFigureOut">
              <a:rPr lang="ru-RU" smtClean="0"/>
              <a:t>26.02.2026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204833D-B9F8-400C-9D43-6889738B6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F839D1C-7CF1-424C-8BCE-18FDB514A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9957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37CBEB-5A07-45BC-9859-C479EE4F2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B8FEB4D-3F3A-4FF7-9BA8-C957CD7FDA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FF0E7D1-9CD4-4F46-BACB-4400DDCED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0CB17-6CB3-439B-821A-B96C6CF1EAF3}" type="datetimeFigureOut">
              <a:rPr lang="ru-RU" smtClean="0"/>
              <a:t>26.02.2026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7723F83-FD5F-4800-BC9A-3C8C205036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A75B90-FC55-47F0-A4A8-66B0228180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715C1-D0A6-4284-9620-477EB190331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29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26408FB-AE9D-4335-B493-338647B7B2C7}"/>
              </a:ext>
            </a:extLst>
          </p:cNvPr>
          <p:cNvSpPr/>
          <p:nvPr/>
        </p:nvSpPr>
        <p:spPr>
          <a:xfrm>
            <a:off x="0" y="11822"/>
            <a:ext cx="12192000" cy="684617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F5F8C9"/>
              </a:gs>
              <a:gs pos="100000">
                <a:srgbClr val="F4F8A2">
                  <a:alpha val="7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олилиния: фигура 14">
            <a:extLst>
              <a:ext uri="{FF2B5EF4-FFF2-40B4-BE49-F238E27FC236}">
                <a16:creationId xmlns:a16="http://schemas.microsoft.com/office/drawing/2014/main" id="{AAA7D486-EDEC-41A9-8D9E-4B7EADFFC24C}"/>
              </a:ext>
            </a:extLst>
          </p:cNvPr>
          <p:cNvSpPr/>
          <p:nvPr/>
        </p:nvSpPr>
        <p:spPr>
          <a:xfrm rot="20123516">
            <a:off x="6586322" y="-835523"/>
            <a:ext cx="6805225" cy="5575799"/>
          </a:xfrm>
          <a:custGeom>
            <a:avLst/>
            <a:gdLst>
              <a:gd name="connsiteX0" fmla="*/ 2805781 w 6357137"/>
              <a:gd name="connsiteY0" fmla="*/ 0 h 5208662"/>
              <a:gd name="connsiteX1" fmla="*/ 6357137 w 6357137"/>
              <a:gd name="connsiteY1" fmla="*/ 1626542 h 5208662"/>
              <a:gd name="connsiteX2" fmla="*/ 4716504 w 6357137"/>
              <a:gd name="connsiteY2" fmla="*/ 5208662 h 5208662"/>
              <a:gd name="connsiteX3" fmla="*/ 4643333 w 6357137"/>
              <a:gd name="connsiteY3" fmla="*/ 5188750 h 5208662"/>
              <a:gd name="connsiteX4" fmla="*/ 390648 w 6357137"/>
              <a:gd name="connsiteY4" fmla="*/ 2169779 h 5208662"/>
              <a:gd name="connsiteX5" fmla="*/ 738990 w 6357137"/>
              <a:gd name="connsiteY5" fmla="*/ 399036 h 5208662"/>
              <a:gd name="connsiteX6" fmla="*/ 2582041 w 6357137"/>
              <a:gd name="connsiteY6" fmla="*/ 22104 h 5208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7137" h="5208662">
                <a:moveTo>
                  <a:pt x="2805781" y="0"/>
                </a:moveTo>
                <a:lnTo>
                  <a:pt x="6357137" y="1626542"/>
                </a:lnTo>
                <a:lnTo>
                  <a:pt x="4716504" y="5208662"/>
                </a:lnTo>
                <a:lnTo>
                  <a:pt x="4643333" y="5188750"/>
                </a:lnTo>
                <a:cubicBezTo>
                  <a:pt x="3574114" y="4840407"/>
                  <a:pt x="1041372" y="2968065"/>
                  <a:pt x="390648" y="2169779"/>
                </a:cubicBezTo>
                <a:cubicBezTo>
                  <a:pt x="-260076" y="1371493"/>
                  <a:pt x="-66553" y="761893"/>
                  <a:pt x="738990" y="399036"/>
                </a:cubicBezTo>
                <a:cubicBezTo>
                  <a:pt x="1091415" y="240286"/>
                  <a:pt x="1806849" y="106539"/>
                  <a:pt x="2582041" y="2210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75000"/>
                </a:schemeClr>
              </a:gs>
              <a:gs pos="40000">
                <a:srgbClr val="BEDFF6">
                  <a:alpha val="75000"/>
                </a:srgbClr>
              </a:gs>
              <a:gs pos="66000">
                <a:srgbClr val="AACBE6">
                  <a:alpha val="70000"/>
                </a:srgbClr>
              </a:gs>
              <a:gs pos="100000">
                <a:srgbClr val="C2F0F2">
                  <a:alpha val="75000"/>
                </a:srgbClr>
              </a:gs>
            </a:gsLst>
            <a:lin ang="54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13" name="Полилиния: фигура 12">
            <a:extLst>
              <a:ext uri="{FF2B5EF4-FFF2-40B4-BE49-F238E27FC236}">
                <a16:creationId xmlns:a16="http://schemas.microsoft.com/office/drawing/2014/main" id="{A8C8789B-36E8-400B-8E48-BAF3D9939364}"/>
              </a:ext>
            </a:extLst>
          </p:cNvPr>
          <p:cNvSpPr/>
          <p:nvPr/>
        </p:nvSpPr>
        <p:spPr>
          <a:xfrm rot="171024">
            <a:off x="-626152" y="290966"/>
            <a:ext cx="11880442" cy="7163593"/>
          </a:xfrm>
          <a:custGeom>
            <a:avLst/>
            <a:gdLst>
              <a:gd name="connsiteX0" fmla="*/ 510505 w 11069094"/>
              <a:gd name="connsiteY0" fmla="*/ 7530 h 6674372"/>
              <a:gd name="connsiteX1" fmla="*/ 1459005 w 11069094"/>
              <a:gd name="connsiteY1" fmla="*/ 151633 h 6674372"/>
              <a:gd name="connsiteX2" fmla="*/ 3478305 w 11069094"/>
              <a:gd name="connsiteY2" fmla="*/ 2647183 h 6674372"/>
              <a:gd name="connsiteX3" fmla="*/ 6373905 w 11069094"/>
              <a:gd name="connsiteY3" fmla="*/ 3675883 h 6674372"/>
              <a:gd name="connsiteX4" fmla="*/ 9307605 w 11069094"/>
              <a:gd name="connsiteY4" fmla="*/ 4361683 h 6674372"/>
              <a:gd name="connsiteX5" fmla="*/ 10907805 w 11069094"/>
              <a:gd name="connsiteY5" fmla="*/ 5466583 h 6674372"/>
              <a:gd name="connsiteX6" fmla="*/ 10695669 w 11069094"/>
              <a:gd name="connsiteY6" fmla="*/ 6150262 h 6674372"/>
              <a:gd name="connsiteX7" fmla="*/ 10661697 w 11069094"/>
              <a:gd name="connsiteY7" fmla="*/ 6160668 h 6674372"/>
              <a:gd name="connsiteX8" fmla="*/ 344258 w 11069094"/>
              <a:gd name="connsiteY8" fmla="*/ 6674372 h 6674372"/>
              <a:gd name="connsiteX9" fmla="*/ 327231 w 11069094"/>
              <a:gd name="connsiteY9" fmla="*/ 6666634 h 6674372"/>
              <a:gd name="connsiteX10" fmla="*/ 0 w 11069094"/>
              <a:gd name="connsiteY10" fmla="*/ 94399 h 6674372"/>
              <a:gd name="connsiteX11" fmla="*/ 9821 w 11069094"/>
              <a:gd name="connsiteY11" fmla="*/ 91567 h 6674372"/>
              <a:gd name="connsiteX12" fmla="*/ 510505 w 11069094"/>
              <a:gd name="connsiteY12" fmla="*/ 7530 h 6674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069094" h="6674372">
                <a:moveTo>
                  <a:pt x="510505" y="7530"/>
                </a:moveTo>
                <a:cubicBezTo>
                  <a:pt x="848215" y="-18329"/>
                  <a:pt x="1183971" y="20664"/>
                  <a:pt x="1459005" y="151633"/>
                </a:cubicBezTo>
                <a:cubicBezTo>
                  <a:pt x="2192430" y="500883"/>
                  <a:pt x="2659155" y="2059808"/>
                  <a:pt x="3478305" y="2647183"/>
                </a:cubicBezTo>
                <a:cubicBezTo>
                  <a:pt x="4297455" y="3234558"/>
                  <a:pt x="5402355" y="3390133"/>
                  <a:pt x="6373905" y="3675883"/>
                </a:cubicBezTo>
                <a:cubicBezTo>
                  <a:pt x="7345455" y="3961633"/>
                  <a:pt x="8551955" y="4063233"/>
                  <a:pt x="9307605" y="4361683"/>
                </a:cubicBezTo>
                <a:cubicBezTo>
                  <a:pt x="10063255" y="4660133"/>
                  <a:pt x="10723655" y="5155433"/>
                  <a:pt x="10907805" y="5466583"/>
                </a:cubicBezTo>
                <a:cubicBezTo>
                  <a:pt x="11068936" y="5738839"/>
                  <a:pt x="11247083" y="5962478"/>
                  <a:pt x="10695669" y="6150262"/>
                </a:cubicBezTo>
                <a:lnTo>
                  <a:pt x="10661697" y="6160668"/>
                </a:lnTo>
                <a:lnTo>
                  <a:pt x="344258" y="6674372"/>
                </a:lnTo>
                <a:lnTo>
                  <a:pt x="327231" y="6666634"/>
                </a:lnTo>
                <a:lnTo>
                  <a:pt x="0" y="94399"/>
                </a:lnTo>
                <a:lnTo>
                  <a:pt x="9821" y="91567"/>
                </a:lnTo>
                <a:cubicBezTo>
                  <a:pt x="172307" y="49602"/>
                  <a:pt x="341650" y="20460"/>
                  <a:pt x="510505" y="753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alpha val="75000"/>
                </a:schemeClr>
              </a:gs>
              <a:gs pos="40000">
                <a:srgbClr val="BDF7E6">
                  <a:alpha val="75000"/>
                </a:srgbClr>
              </a:gs>
              <a:gs pos="66000">
                <a:srgbClr val="BEDFF6">
                  <a:alpha val="75000"/>
                </a:srgbClr>
              </a:gs>
              <a:gs pos="100000">
                <a:srgbClr val="C1F3E4">
                  <a:alpha val="75000"/>
                </a:srgbClr>
              </a:gs>
            </a:gsLst>
            <a:lin ang="13500000" scaled="1"/>
            <a:tileRect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uk-UA" sz="1800">
                <a:latin typeface="Montserrat Medium" panose="00000600000000000000" pitchFamily="2" charset="-52"/>
              </a:rPr>
              <a:t>Л</a:t>
            </a:r>
            <a:endParaRPr lang="ru-RU"/>
          </a:p>
        </p:txBody>
      </p:sp>
      <p:sp>
        <p:nvSpPr>
          <p:cNvPr id="18" name="Полилиния: фигура 17">
            <a:extLst>
              <a:ext uri="{FF2B5EF4-FFF2-40B4-BE49-F238E27FC236}">
                <a16:creationId xmlns:a16="http://schemas.microsoft.com/office/drawing/2014/main" id="{22F12650-B4F3-4F08-92C1-F0BC211F3D5D}"/>
              </a:ext>
            </a:extLst>
          </p:cNvPr>
          <p:cNvSpPr/>
          <p:nvPr/>
        </p:nvSpPr>
        <p:spPr>
          <a:xfrm>
            <a:off x="-349245" y="126121"/>
            <a:ext cx="10972800" cy="7058450"/>
          </a:xfrm>
          <a:custGeom>
            <a:avLst/>
            <a:gdLst>
              <a:gd name="connsiteX0" fmla="*/ 0 w 10972800"/>
              <a:gd name="connsiteY0" fmla="*/ 236736 h 7058450"/>
              <a:gd name="connsiteX1" fmla="*/ 1306286 w 10972800"/>
              <a:gd name="connsiteY1" fmla="*/ 294793 h 7058450"/>
              <a:gd name="connsiteX2" fmla="*/ 2670629 w 10972800"/>
              <a:gd name="connsiteY2" fmla="*/ 3154107 h 7058450"/>
              <a:gd name="connsiteX3" fmla="*/ 8389257 w 10972800"/>
              <a:gd name="connsiteY3" fmla="*/ 4663593 h 7058450"/>
              <a:gd name="connsiteX4" fmla="*/ 10972800 w 10972800"/>
              <a:gd name="connsiteY4" fmla="*/ 7058450 h 705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0" h="7058450">
                <a:moveTo>
                  <a:pt x="0" y="236736"/>
                </a:moveTo>
                <a:cubicBezTo>
                  <a:pt x="430590" y="22650"/>
                  <a:pt x="861181" y="-191435"/>
                  <a:pt x="1306286" y="294793"/>
                </a:cubicBezTo>
                <a:cubicBezTo>
                  <a:pt x="1751391" y="781021"/>
                  <a:pt x="1490134" y="2425974"/>
                  <a:pt x="2670629" y="3154107"/>
                </a:cubicBezTo>
                <a:cubicBezTo>
                  <a:pt x="3851124" y="3882240"/>
                  <a:pt x="7005562" y="4012869"/>
                  <a:pt x="8389257" y="4663593"/>
                </a:cubicBezTo>
                <a:cubicBezTo>
                  <a:pt x="9772952" y="5314317"/>
                  <a:pt x="10372876" y="6186383"/>
                  <a:pt x="10972800" y="705845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олилиния: фигура 19">
            <a:extLst>
              <a:ext uri="{FF2B5EF4-FFF2-40B4-BE49-F238E27FC236}">
                <a16:creationId xmlns:a16="http://schemas.microsoft.com/office/drawing/2014/main" id="{BF9EFC30-CC0A-484A-ACC9-E9D53AD14E05}"/>
              </a:ext>
            </a:extLst>
          </p:cNvPr>
          <p:cNvSpPr/>
          <p:nvPr/>
        </p:nvSpPr>
        <p:spPr>
          <a:xfrm>
            <a:off x="6580540" y="-254000"/>
            <a:ext cx="6767160" cy="3866952"/>
          </a:xfrm>
          <a:custGeom>
            <a:avLst/>
            <a:gdLst>
              <a:gd name="connsiteX0" fmla="*/ 3998560 w 6767160"/>
              <a:gd name="connsiteY0" fmla="*/ 0 h 3866952"/>
              <a:gd name="connsiteX1" fmla="*/ 1102960 w 6767160"/>
              <a:gd name="connsiteY1" fmla="*/ 711200 h 3866952"/>
              <a:gd name="connsiteX2" fmla="*/ 175860 w 6767160"/>
              <a:gd name="connsiteY2" fmla="*/ 2273300 h 3866952"/>
              <a:gd name="connsiteX3" fmla="*/ 4366860 w 6767160"/>
              <a:gd name="connsiteY3" fmla="*/ 3759200 h 3866952"/>
              <a:gd name="connsiteX4" fmla="*/ 6767160 w 6767160"/>
              <a:gd name="connsiteY4" fmla="*/ 3759200 h 3866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7160" h="3866952">
                <a:moveTo>
                  <a:pt x="3998560" y="0"/>
                </a:moveTo>
                <a:cubicBezTo>
                  <a:pt x="2869318" y="166158"/>
                  <a:pt x="1740077" y="332317"/>
                  <a:pt x="1102960" y="711200"/>
                </a:cubicBezTo>
                <a:cubicBezTo>
                  <a:pt x="465843" y="1090083"/>
                  <a:pt x="-368123" y="1765300"/>
                  <a:pt x="175860" y="2273300"/>
                </a:cubicBezTo>
                <a:cubicBezTo>
                  <a:pt x="719843" y="2781300"/>
                  <a:pt x="3268310" y="3511550"/>
                  <a:pt x="4366860" y="3759200"/>
                </a:cubicBezTo>
                <a:cubicBezTo>
                  <a:pt x="5465410" y="4006850"/>
                  <a:pt x="6369227" y="3748617"/>
                  <a:pt x="6767160" y="375920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8D773C3-F9A0-49E0-AEF1-7F8F4997E78D}"/>
              </a:ext>
            </a:extLst>
          </p:cNvPr>
          <p:cNvSpPr txBox="1"/>
          <p:nvPr/>
        </p:nvSpPr>
        <p:spPr>
          <a:xfrm>
            <a:off x="263525" y="188913"/>
            <a:ext cx="59921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2800" dirty="0">
                <a:latin typeface="Montserrat SemiBold" panose="00000700000000000000" pitchFamily="2" charset="-52"/>
              </a:rPr>
              <a:t>Успішне засвоєння лексики</a:t>
            </a:r>
            <a:endParaRPr lang="ru-RU" sz="2800" dirty="0">
              <a:latin typeface="Montserrat SemiBold" panose="00000700000000000000" pitchFamily="2" charset="-5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77C932-1F2B-48EC-9C15-CCBD044056D0}"/>
              </a:ext>
            </a:extLst>
          </p:cNvPr>
          <p:cNvSpPr txBox="1"/>
          <p:nvPr/>
        </p:nvSpPr>
        <p:spPr>
          <a:xfrm>
            <a:off x="263525" y="1186644"/>
            <a:ext cx="6353175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2600" dirty="0">
                <a:latin typeface="Montserrat Medium" panose="00000600000000000000" pitchFamily="2" charset="-52"/>
              </a:rPr>
              <a:t>Роль лексики у вивченні англійської мови (узагальнення)</a:t>
            </a:r>
            <a:endParaRPr lang="ru-RU" sz="2600" dirty="0">
              <a:latin typeface="Montserrat Medium" panose="00000600000000000000" pitchFamily="2" charset="-52"/>
            </a:endParaRPr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B1CA9B55-0D82-481A-A94F-3EF50AA035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96" t="23637" r="21197" b="10384"/>
          <a:stretch/>
        </p:blipFill>
        <p:spPr>
          <a:xfrm>
            <a:off x="6450036" y="2333196"/>
            <a:ext cx="5936343" cy="452480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729F8E4-6508-48D0-9798-7B2534889145}"/>
              </a:ext>
            </a:extLst>
          </p:cNvPr>
          <p:cNvSpPr txBox="1"/>
          <p:nvPr/>
        </p:nvSpPr>
        <p:spPr>
          <a:xfrm>
            <a:off x="880897" y="3712746"/>
            <a:ext cx="635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400" dirty="0">
                <a:latin typeface="Montserrat Medium" panose="00000600000000000000" pitchFamily="2" charset="-52"/>
              </a:rPr>
              <a:t>Лексика як основа </a:t>
            </a:r>
            <a:r>
              <a:rPr lang="uk-UA" sz="2400" dirty="0" err="1">
                <a:latin typeface="Montserrat Medium" panose="00000600000000000000" pitchFamily="2" charset="-52"/>
              </a:rPr>
              <a:t>мовних</a:t>
            </a:r>
            <a:r>
              <a:rPr lang="uk-UA" sz="2400" dirty="0">
                <a:latin typeface="Montserrat Medium" panose="00000600000000000000" pitchFamily="2" charset="-52"/>
              </a:rPr>
              <a:t> навичок</a:t>
            </a:r>
            <a:br>
              <a:rPr lang="uk-UA" sz="2400" dirty="0">
                <a:latin typeface="Montserrat Medium" panose="00000600000000000000" pitchFamily="2" charset="-52"/>
              </a:rPr>
            </a:br>
            <a:br>
              <a:rPr lang="uk-UA" sz="2400" dirty="0">
                <a:latin typeface="Montserrat Medium" panose="00000600000000000000" pitchFamily="2" charset="-52"/>
              </a:rPr>
            </a:br>
            <a:r>
              <a:rPr lang="uk-UA" sz="2400" dirty="0">
                <a:latin typeface="Montserrat Medium" panose="00000600000000000000" pitchFamily="2" charset="-52"/>
              </a:rPr>
              <a:t>Особливості англійських слів, що ускладнюють запам’ятовування</a:t>
            </a:r>
            <a:endParaRPr lang="ru-RU" sz="2400" dirty="0">
              <a:latin typeface="Montserrat Medium" panose="00000600000000000000" pitchFamily="2" charset="-52"/>
            </a:endParaRPr>
          </a:p>
        </p:txBody>
      </p:sp>
      <p:sp>
        <p:nvSpPr>
          <p:cNvPr id="28" name="Прямоугольник: скругленные углы 27">
            <a:extLst>
              <a:ext uri="{FF2B5EF4-FFF2-40B4-BE49-F238E27FC236}">
                <a16:creationId xmlns:a16="http://schemas.microsoft.com/office/drawing/2014/main" id="{53DF2F83-ECB5-439A-9D1D-B58CDDBF919A}"/>
              </a:ext>
            </a:extLst>
          </p:cNvPr>
          <p:cNvSpPr/>
          <p:nvPr/>
        </p:nvSpPr>
        <p:spPr>
          <a:xfrm rot="2700000">
            <a:off x="199507" y="3744022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0B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Прямоугольник: скругленные углы 28">
            <a:extLst>
              <a:ext uri="{FF2B5EF4-FFF2-40B4-BE49-F238E27FC236}">
                <a16:creationId xmlns:a16="http://schemas.microsoft.com/office/drawing/2014/main" id="{CFC99B3F-4742-4654-8129-6D17F90BDD52}"/>
              </a:ext>
            </a:extLst>
          </p:cNvPr>
          <p:cNvSpPr/>
          <p:nvPr/>
        </p:nvSpPr>
        <p:spPr>
          <a:xfrm rot="2700000">
            <a:off x="273652" y="3732658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9E4E7"/>
          </a:solidFill>
          <a:ln cap="rnd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CBB1903-2358-41D2-865D-5A4B4D71E796}"/>
              </a:ext>
            </a:extLst>
          </p:cNvPr>
          <p:cNvSpPr txBox="1"/>
          <p:nvPr/>
        </p:nvSpPr>
        <p:spPr>
          <a:xfrm rot="921874">
            <a:off x="351858" y="3556682"/>
            <a:ext cx="30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1E72E2"/>
                </a:solidFill>
                <a:latin typeface="Pershotravneva55" panose="02000503000000000000" pitchFamily="2" charset="0"/>
              </a:rPr>
              <a:t>1</a:t>
            </a:r>
            <a:endParaRPr lang="ru-RU" sz="4000" dirty="0">
              <a:solidFill>
                <a:srgbClr val="1E72E2"/>
              </a:solidFill>
              <a:latin typeface="Pershotravneva55" panose="02000503000000000000" pitchFamily="2" charset="0"/>
            </a:endParaRPr>
          </a:p>
        </p:txBody>
      </p:sp>
      <p:sp>
        <p:nvSpPr>
          <p:cNvPr id="35" name="Прямоугольник: скругленные углы 34">
            <a:extLst>
              <a:ext uri="{FF2B5EF4-FFF2-40B4-BE49-F238E27FC236}">
                <a16:creationId xmlns:a16="http://schemas.microsoft.com/office/drawing/2014/main" id="{2686DA72-1F66-48A2-AFC7-6B29738E88C7}"/>
              </a:ext>
            </a:extLst>
          </p:cNvPr>
          <p:cNvSpPr/>
          <p:nvPr/>
        </p:nvSpPr>
        <p:spPr>
          <a:xfrm rot="2700000">
            <a:off x="199507" y="4642161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0B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Прямоугольник: скругленные углы 35">
            <a:extLst>
              <a:ext uri="{FF2B5EF4-FFF2-40B4-BE49-F238E27FC236}">
                <a16:creationId xmlns:a16="http://schemas.microsoft.com/office/drawing/2014/main" id="{B5BE04DB-88E1-4FE2-ABC7-3F2EAAB3049D}"/>
              </a:ext>
            </a:extLst>
          </p:cNvPr>
          <p:cNvSpPr/>
          <p:nvPr/>
        </p:nvSpPr>
        <p:spPr>
          <a:xfrm rot="2700000">
            <a:off x="273652" y="4630797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9E4E7"/>
          </a:solidFill>
          <a:ln cap="rnd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E197C63-FFAB-4A00-9167-7698DBF6BBC8}"/>
              </a:ext>
            </a:extLst>
          </p:cNvPr>
          <p:cNvSpPr txBox="1"/>
          <p:nvPr/>
        </p:nvSpPr>
        <p:spPr>
          <a:xfrm rot="921874">
            <a:off x="334394" y="4454821"/>
            <a:ext cx="30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1E72E2"/>
                </a:solidFill>
                <a:latin typeface="Pershotravneva55" panose="02000503000000000000" pitchFamily="2" charset="0"/>
              </a:rPr>
              <a:t>2</a:t>
            </a:r>
            <a:endParaRPr lang="ru-RU" sz="4000" dirty="0">
              <a:solidFill>
                <a:srgbClr val="1E72E2"/>
              </a:solidFill>
              <a:latin typeface="Pershotravneva55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1972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01EA762-4C0F-4E43-B128-411CDD538B75}"/>
              </a:ext>
            </a:extLst>
          </p:cNvPr>
          <p:cNvSpPr/>
          <p:nvPr/>
        </p:nvSpPr>
        <p:spPr>
          <a:xfrm>
            <a:off x="0" y="11822"/>
            <a:ext cx="12192000" cy="684617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F5F8C9"/>
              </a:gs>
              <a:gs pos="100000">
                <a:srgbClr val="F4F8A2">
                  <a:alpha val="7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олилиния: фигура 5">
            <a:extLst>
              <a:ext uri="{FF2B5EF4-FFF2-40B4-BE49-F238E27FC236}">
                <a16:creationId xmlns:a16="http://schemas.microsoft.com/office/drawing/2014/main" id="{68DBD0E9-8197-4A4F-A7AD-4C5CECB8DDFE}"/>
              </a:ext>
            </a:extLst>
          </p:cNvPr>
          <p:cNvSpPr/>
          <p:nvPr/>
        </p:nvSpPr>
        <p:spPr>
          <a:xfrm rot="20123516">
            <a:off x="6586322" y="-835523"/>
            <a:ext cx="6805225" cy="5575799"/>
          </a:xfrm>
          <a:custGeom>
            <a:avLst/>
            <a:gdLst>
              <a:gd name="connsiteX0" fmla="*/ 2805781 w 6357137"/>
              <a:gd name="connsiteY0" fmla="*/ 0 h 5208662"/>
              <a:gd name="connsiteX1" fmla="*/ 6357137 w 6357137"/>
              <a:gd name="connsiteY1" fmla="*/ 1626542 h 5208662"/>
              <a:gd name="connsiteX2" fmla="*/ 4716504 w 6357137"/>
              <a:gd name="connsiteY2" fmla="*/ 5208662 h 5208662"/>
              <a:gd name="connsiteX3" fmla="*/ 4643333 w 6357137"/>
              <a:gd name="connsiteY3" fmla="*/ 5188750 h 5208662"/>
              <a:gd name="connsiteX4" fmla="*/ 390648 w 6357137"/>
              <a:gd name="connsiteY4" fmla="*/ 2169779 h 5208662"/>
              <a:gd name="connsiteX5" fmla="*/ 738990 w 6357137"/>
              <a:gd name="connsiteY5" fmla="*/ 399036 h 5208662"/>
              <a:gd name="connsiteX6" fmla="*/ 2582041 w 6357137"/>
              <a:gd name="connsiteY6" fmla="*/ 22104 h 5208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7137" h="5208662">
                <a:moveTo>
                  <a:pt x="2805781" y="0"/>
                </a:moveTo>
                <a:lnTo>
                  <a:pt x="6357137" y="1626542"/>
                </a:lnTo>
                <a:lnTo>
                  <a:pt x="4716504" y="5208662"/>
                </a:lnTo>
                <a:lnTo>
                  <a:pt x="4643333" y="5188750"/>
                </a:lnTo>
                <a:cubicBezTo>
                  <a:pt x="3574114" y="4840407"/>
                  <a:pt x="1041372" y="2968065"/>
                  <a:pt x="390648" y="2169779"/>
                </a:cubicBezTo>
                <a:cubicBezTo>
                  <a:pt x="-260076" y="1371493"/>
                  <a:pt x="-66553" y="761893"/>
                  <a:pt x="738990" y="399036"/>
                </a:cubicBezTo>
                <a:cubicBezTo>
                  <a:pt x="1091415" y="240286"/>
                  <a:pt x="1806849" y="106539"/>
                  <a:pt x="2582041" y="2210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75000"/>
                </a:schemeClr>
              </a:gs>
              <a:gs pos="40000">
                <a:srgbClr val="BEDFF6">
                  <a:alpha val="75000"/>
                </a:srgbClr>
              </a:gs>
              <a:gs pos="66000">
                <a:srgbClr val="AACBE6">
                  <a:alpha val="70000"/>
                </a:srgbClr>
              </a:gs>
              <a:gs pos="100000">
                <a:srgbClr val="C2F0F2">
                  <a:alpha val="75000"/>
                </a:srgbClr>
              </a:gs>
            </a:gsLst>
            <a:lin ang="54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7" name="Полилиния: фигура 6">
            <a:extLst>
              <a:ext uri="{FF2B5EF4-FFF2-40B4-BE49-F238E27FC236}">
                <a16:creationId xmlns:a16="http://schemas.microsoft.com/office/drawing/2014/main" id="{B2DF2413-3FC1-4BA8-BFFC-A9FFD9479411}"/>
              </a:ext>
            </a:extLst>
          </p:cNvPr>
          <p:cNvSpPr/>
          <p:nvPr/>
        </p:nvSpPr>
        <p:spPr>
          <a:xfrm rot="171024">
            <a:off x="-626152" y="290966"/>
            <a:ext cx="11880442" cy="7163593"/>
          </a:xfrm>
          <a:custGeom>
            <a:avLst/>
            <a:gdLst>
              <a:gd name="connsiteX0" fmla="*/ 510505 w 11069094"/>
              <a:gd name="connsiteY0" fmla="*/ 7530 h 6674372"/>
              <a:gd name="connsiteX1" fmla="*/ 1459005 w 11069094"/>
              <a:gd name="connsiteY1" fmla="*/ 151633 h 6674372"/>
              <a:gd name="connsiteX2" fmla="*/ 3478305 w 11069094"/>
              <a:gd name="connsiteY2" fmla="*/ 2647183 h 6674372"/>
              <a:gd name="connsiteX3" fmla="*/ 6373905 w 11069094"/>
              <a:gd name="connsiteY3" fmla="*/ 3675883 h 6674372"/>
              <a:gd name="connsiteX4" fmla="*/ 9307605 w 11069094"/>
              <a:gd name="connsiteY4" fmla="*/ 4361683 h 6674372"/>
              <a:gd name="connsiteX5" fmla="*/ 10907805 w 11069094"/>
              <a:gd name="connsiteY5" fmla="*/ 5466583 h 6674372"/>
              <a:gd name="connsiteX6" fmla="*/ 10695669 w 11069094"/>
              <a:gd name="connsiteY6" fmla="*/ 6150262 h 6674372"/>
              <a:gd name="connsiteX7" fmla="*/ 10661697 w 11069094"/>
              <a:gd name="connsiteY7" fmla="*/ 6160668 h 6674372"/>
              <a:gd name="connsiteX8" fmla="*/ 344258 w 11069094"/>
              <a:gd name="connsiteY8" fmla="*/ 6674372 h 6674372"/>
              <a:gd name="connsiteX9" fmla="*/ 327231 w 11069094"/>
              <a:gd name="connsiteY9" fmla="*/ 6666634 h 6674372"/>
              <a:gd name="connsiteX10" fmla="*/ 0 w 11069094"/>
              <a:gd name="connsiteY10" fmla="*/ 94399 h 6674372"/>
              <a:gd name="connsiteX11" fmla="*/ 9821 w 11069094"/>
              <a:gd name="connsiteY11" fmla="*/ 91567 h 6674372"/>
              <a:gd name="connsiteX12" fmla="*/ 510505 w 11069094"/>
              <a:gd name="connsiteY12" fmla="*/ 7530 h 6674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069094" h="6674372">
                <a:moveTo>
                  <a:pt x="510505" y="7530"/>
                </a:moveTo>
                <a:cubicBezTo>
                  <a:pt x="848215" y="-18329"/>
                  <a:pt x="1183971" y="20664"/>
                  <a:pt x="1459005" y="151633"/>
                </a:cubicBezTo>
                <a:cubicBezTo>
                  <a:pt x="2192430" y="500883"/>
                  <a:pt x="2659155" y="2059808"/>
                  <a:pt x="3478305" y="2647183"/>
                </a:cubicBezTo>
                <a:cubicBezTo>
                  <a:pt x="4297455" y="3234558"/>
                  <a:pt x="5402355" y="3390133"/>
                  <a:pt x="6373905" y="3675883"/>
                </a:cubicBezTo>
                <a:cubicBezTo>
                  <a:pt x="7345455" y="3961633"/>
                  <a:pt x="8551955" y="4063233"/>
                  <a:pt x="9307605" y="4361683"/>
                </a:cubicBezTo>
                <a:cubicBezTo>
                  <a:pt x="10063255" y="4660133"/>
                  <a:pt x="10723655" y="5155433"/>
                  <a:pt x="10907805" y="5466583"/>
                </a:cubicBezTo>
                <a:cubicBezTo>
                  <a:pt x="11068936" y="5738839"/>
                  <a:pt x="11247083" y="5962478"/>
                  <a:pt x="10695669" y="6150262"/>
                </a:cubicBezTo>
                <a:lnTo>
                  <a:pt x="10661697" y="6160668"/>
                </a:lnTo>
                <a:lnTo>
                  <a:pt x="344258" y="6674372"/>
                </a:lnTo>
                <a:lnTo>
                  <a:pt x="327231" y="6666634"/>
                </a:lnTo>
                <a:lnTo>
                  <a:pt x="0" y="94399"/>
                </a:lnTo>
                <a:lnTo>
                  <a:pt x="9821" y="91567"/>
                </a:lnTo>
                <a:cubicBezTo>
                  <a:pt x="172307" y="49602"/>
                  <a:pt x="341650" y="20460"/>
                  <a:pt x="510505" y="753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alpha val="75000"/>
                </a:schemeClr>
              </a:gs>
              <a:gs pos="40000">
                <a:srgbClr val="BDF7E6">
                  <a:alpha val="75000"/>
                </a:srgbClr>
              </a:gs>
              <a:gs pos="66000">
                <a:srgbClr val="BEDFF6">
                  <a:alpha val="75000"/>
                </a:srgbClr>
              </a:gs>
              <a:gs pos="100000">
                <a:srgbClr val="C1F3E4">
                  <a:alpha val="75000"/>
                </a:srgbClr>
              </a:gs>
            </a:gsLst>
            <a:lin ang="13500000" scaled="1"/>
            <a:tileRect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uk-UA" sz="1800">
                <a:latin typeface="Montserrat Medium" panose="00000600000000000000" pitchFamily="2" charset="-52"/>
              </a:rPr>
              <a:t>Л</a:t>
            </a:r>
            <a:endParaRPr lang="ru-RU"/>
          </a:p>
        </p:txBody>
      </p:sp>
      <p:sp>
        <p:nvSpPr>
          <p:cNvPr id="8" name="Полилиния: фигура 7">
            <a:extLst>
              <a:ext uri="{FF2B5EF4-FFF2-40B4-BE49-F238E27FC236}">
                <a16:creationId xmlns:a16="http://schemas.microsoft.com/office/drawing/2014/main" id="{F33D78C5-A843-4347-907B-8FF22701D8F3}"/>
              </a:ext>
            </a:extLst>
          </p:cNvPr>
          <p:cNvSpPr/>
          <p:nvPr/>
        </p:nvSpPr>
        <p:spPr>
          <a:xfrm>
            <a:off x="-349245" y="126121"/>
            <a:ext cx="10972800" cy="7058450"/>
          </a:xfrm>
          <a:custGeom>
            <a:avLst/>
            <a:gdLst>
              <a:gd name="connsiteX0" fmla="*/ 0 w 10972800"/>
              <a:gd name="connsiteY0" fmla="*/ 236736 h 7058450"/>
              <a:gd name="connsiteX1" fmla="*/ 1306286 w 10972800"/>
              <a:gd name="connsiteY1" fmla="*/ 294793 h 7058450"/>
              <a:gd name="connsiteX2" fmla="*/ 2670629 w 10972800"/>
              <a:gd name="connsiteY2" fmla="*/ 3154107 h 7058450"/>
              <a:gd name="connsiteX3" fmla="*/ 8389257 w 10972800"/>
              <a:gd name="connsiteY3" fmla="*/ 4663593 h 7058450"/>
              <a:gd name="connsiteX4" fmla="*/ 10972800 w 10972800"/>
              <a:gd name="connsiteY4" fmla="*/ 7058450 h 705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0" h="7058450">
                <a:moveTo>
                  <a:pt x="0" y="236736"/>
                </a:moveTo>
                <a:cubicBezTo>
                  <a:pt x="430590" y="22650"/>
                  <a:pt x="861181" y="-191435"/>
                  <a:pt x="1306286" y="294793"/>
                </a:cubicBezTo>
                <a:cubicBezTo>
                  <a:pt x="1751391" y="781021"/>
                  <a:pt x="1490134" y="2425974"/>
                  <a:pt x="2670629" y="3154107"/>
                </a:cubicBezTo>
                <a:cubicBezTo>
                  <a:pt x="3851124" y="3882240"/>
                  <a:pt x="7005562" y="4012869"/>
                  <a:pt x="8389257" y="4663593"/>
                </a:cubicBezTo>
                <a:cubicBezTo>
                  <a:pt x="9772952" y="5314317"/>
                  <a:pt x="10372876" y="6186383"/>
                  <a:pt x="10972800" y="705845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олилиния: фигура 8">
            <a:extLst>
              <a:ext uri="{FF2B5EF4-FFF2-40B4-BE49-F238E27FC236}">
                <a16:creationId xmlns:a16="http://schemas.microsoft.com/office/drawing/2014/main" id="{DC7A9EC3-6CC9-4DAE-B5ED-8A6D338ED01A}"/>
              </a:ext>
            </a:extLst>
          </p:cNvPr>
          <p:cNvSpPr/>
          <p:nvPr/>
        </p:nvSpPr>
        <p:spPr>
          <a:xfrm>
            <a:off x="6580540" y="-254000"/>
            <a:ext cx="6767160" cy="3866952"/>
          </a:xfrm>
          <a:custGeom>
            <a:avLst/>
            <a:gdLst>
              <a:gd name="connsiteX0" fmla="*/ 3998560 w 6767160"/>
              <a:gd name="connsiteY0" fmla="*/ 0 h 3866952"/>
              <a:gd name="connsiteX1" fmla="*/ 1102960 w 6767160"/>
              <a:gd name="connsiteY1" fmla="*/ 711200 h 3866952"/>
              <a:gd name="connsiteX2" fmla="*/ 175860 w 6767160"/>
              <a:gd name="connsiteY2" fmla="*/ 2273300 h 3866952"/>
              <a:gd name="connsiteX3" fmla="*/ 4366860 w 6767160"/>
              <a:gd name="connsiteY3" fmla="*/ 3759200 h 3866952"/>
              <a:gd name="connsiteX4" fmla="*/ 6767160 w 6767160"/>
              <a:gd name="connsiteY4" fmla="*/ 3759200 h 3866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7160" h="3866952">
                <a:moveTo>
                  <a:pt x="3998560" y="0"/>
                </a:moveTo>
                <a:cubicBezTo>
                  <a:pt x="2869318" y="166158"/>
                  <a:pt x="1740077" y="332317"/>
                  <a:pt x="1102960" y="711200"/>
                </a:cubicBezTo>
                <a:cubicBezTo>
                  <a:pt x="465843" y="1090083"/>
                  <a:pt x="-368123" y="1765300"/>
                  <a:pt x="175860" y="2273300"/>
                </a:cubicBezTo>
                <a:cubicBezTo>
                  <a:pt x="719843" y="2781300"/>
                  <a:pt x="3268310" y="3511550"/>
                  <a:pt x="4366860" y="3759200"/>
                </a:cubicBezTo>
                <a:cubicBezTo>
                  <a:pt x="5465410" y="4006850"/>
                  <a:pt x="6369227" y="3748617"/>
                  <a:pt x="6767160" y="375920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Прямоугольник: скругленные углы 38">
            <a:extLst>
              <a:ext uri="{FF2B5EF4-FFF2-40B4-BE49-F238E27FC236}">
                <a16:creationId xmlns:a16="http://schemas.microsoft.com/office/drawing/2014/main" id="{04C3F815-5AFB-4508-A54A-2AE2A5707188}"/>
              </a:ext>
            </a:extLst>
          </p:cNvPr>
          <p:cNvSpPr/>
          <p:nvPr/>
        </p:nvSpPr>
        <p:spPr>
          <a:xfrm>
            <a:off x="122704" y="3809194"/>
            <a:ext cx="6002714" cy="2644876"/>
          </a:xfrm>
          <a:prstGeom prst="roundRect">
            <a:avLst>
              <a:gd name="adj" fmla="val 8545"/>
            </a:avLst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296567-A2BA-4F3B-8E30-3265B993D440}"/>
              </a:ext>
            </a:extLst>
          </p:cNvPr>
          <p:cNvSpPr txBox="1"/>
          <p:nvPr/>
        </p:nvSpPr>
        <p:spPr>
          <a:xfrm>
            <a:off x="889646" y="4769956"/>
            <a:ext cx="64191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err="1">
                <a:latin typeface="Montserrat Medium" panose="00000600000000000000" pitchFamily="2" charset="-52"/>
              </a:rPr>
              <a:t>Використовуйте</a:t>
            </a:r>
            <a:r>
              <a:rPr lang="ru-RU" sz="2400" dirty="0">
                <a:latin typeface="Montserrat Medium" panose="00000600000000000000" pitchFamily="2" charset="-52"/>
              </a:rPr>
              <a:t> </a:t>
            </a:r>
            <a:r>
              <a:rPr lang="ru-RU" sz="2400" dirty="0" err="1">
                <a:latin typeface="Montserrat Medium" panose="00000600000000000000" pitchFamily="2" charset="-52"/>
              </a:rPr>
              <a:t>контекстне</a:t>
            </a:r>
            <a:r>
              <a:rPr lang="ru-RU" sz="2400" dirty="0">
                <a:latin typeface="Montserrat Medium" panose="00000600000000000000" pitchFamily="2" charset="-52"/>
              </a:rPr>
              <a:t> </a:t>
            </a:r>
            <a:r>
              <a:rPr lang="ru-RU" sz="2400" dirty="0" err="1">
                <a:latin typeface="Montserrat Medium" panose="00000600000000000000" pitchFamily="2" charset="-52"/>
              </a:rPr>
              <a:t>навчання</a:t>
            </a:r>
            <a:r>
              <a:rPr lang="ru-RU" sz="2400" dirty="0">
                <a:latin typeface="Montserrat Medium" panose="00000600000000000000" pitchFamily="2" charset="-52"/>
              </a:rPr>
              <a:t>, </a:t>
            </a:r>
            <a:r>
              <a:rPr lang="ru-RU" sz="2400" dirty="0" err="1">
                <a:latin typeface="Montserrat Medium" panose="00000600000000000000" pitchFamily="2" charset="-52"/>
              </a:rPr>
              <a:t>асоціативні</a:t>
            </a:r>
            <a:r>
              <a:rPr lang="ru-RU" sz="2400" dirty="0">
                <a:latin typeface="Montserrat Medium" panose="00000600000000000000" pitchFamily="2" charset="-52"/>
              </a:rPr>
              <a:t> </a:t>
            </a:r>
            <a:r>
              <a:rPr lang="ru-RU" sz="2400" dirty="0" err="1">
                <a:latin typeface="Montserrat Medium" panose="00000600000000000000" pitchFamily="2" charset="-52"/>
              </a:rPr>
              <a:t>зв'язки</a:t>
            </a:r>
            <a:r>
              <a:rPr lang="ru-RU" sz="2400" dirty="0">
                <a:latin typeface="Montserrat Medium" panose="00000600000000000000" pitchFamily="2" charset="-52"/>
              </a:rPr>
              <a:t>, </a:t>
            </a:r>
            <a:r>
              <a:rPr lang="ru-RU" sz="2400" dirty="0" err="1">
                <a:latin typeface="Montserrat Medium" panose="00000600000000000000" pitchFamily="2" charset="-52"/>
              </a:rPr>
              <a:t>практичне</a:t>
            </a:r>
            <a:r>
              <a:rPr lang="ru-RU" sz="2400" dirty="0">
                <a:latin typeface="Montserrat Medium" panose="00000600000000000000" pitchFamily="2" charset="-52"/>
              </a:rPr>
              <a:t> </a:t>
            </a:r>
            <a:r>
              <a:rPr lang="ru-RU" sz="2400" dirty="0" err="1">
                <a:latin typeface="Montserrat Medium" panose="00000600000000000000" pitchFamily="2" charset="-52"/>
              </a:rPr>
              <a:t>використання</a:t>
            </a:r>
            <a:endParaRPr lang="ru-RU" sz="2400" dirty="0">
              <a:latin typeface="Montserrat Medium" panose="00000600000000000000" pitchFamily="2" charset="-5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4C19EB-F4A9-4E26-9F3F-FE351944C11A}"/>
              </a:ext>
            </a:extLst>
          </p:cNvPr>
          <p:cNvSpPr txBox="1"/>
          <p:nvPr/>
        </p:nvSpPr>
        <p:spPr>
          <a:xfrm>
            <a:off x="874713" y="1025602"/>
            <a:ext cx="7278281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600" dirty="0">
                <a:latin typeface="Montserrat Medium" panose="00000600000000000000" pitchFamily="2" charset="-52"/>
              </a:rPr>
              <a:t>Лексика </a:t>
            </a:r>
            <a:r>
              <a:rPr lang="ru-RU" sz="2600" dirty="0" err="1">
                <a:latin typeface="Montserrat Medium" panose="00000600000000000000" pitchFamily="2" charset="-52"/>
              </a:rPr>
              <a:t>забезпечує</a:t>
            </a:r>
            <a:r>
              <a:rPr lang="ru-RU" sz="2600" dirty="0">
                <a:latin typeface="Montserrat Medium" panose="00000600000000000000" pitchFamily="2" charset="-52"/>
              </a:rPr>
              <a:t> </a:t>
            </a:r>
            <a:r>
              <a:rPr lang="ru-RU" sz="2600" dirty="0" err="1">
                <a:latin typeface="Montserrat Medium" panose="00000600000000000000" pitchFamily="2" charset="-52"/>
              </a:rPr>
              <a:t>розуміння</a:t>
            </a:r>
            <a:r>
              <a:rPr lang="ru-RU" sz="2600" dirty="0">
                <a:latin typeface="Montserrat Medium" panose="00000600000000000000" pitchFamily="2" charset="-52"/>
              </a:rPr>
              <a:t> </a:t>
            </a:r>
          </a:p>
          <a:p>
            <a:r>
              <a:rPr lang="ru-RU" sz="2600" dirty="0">
                <a:latin typeface="Montserrat Medium" panose="00000600000000000000" pitchFamily="2" charset="-52"/>
              </a:rPr>
              <a:t>та </a:t>
            </a:r>
            <a:r>
              <a:rPr lang="ru-RU" sz="2600" dirty="0" err="1">
                <a:latin typeface="Montserrat Medium" panose="00000600000000000000" pitchFamily="2" charset="-52"/>
              </a:rPr>
              <a:t>висловлювання</a:t>
            </a:r>
            <a:r>
              <a:rPr lang="ru-RU" sz="2600" dirty="0">
                <a:latin typeface="Montserrat Medium" panose="00000600000000000000" pitchFamily="2" charset="-52"/>
              </a:rPr>
              <a:t>.</a:t>
            </a: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9D16B17D-228D-42D7-B6CE-781EE1C9DB54}"/>
              </a:ext>
            </a:extLst>
          </p:cNvPr>
          <p:cNvSpPr/>
          <p:nvPr/>
        </p:nvSpPr>
        <p:spPr>
          <a:xfrm rot="2700000">
            <a:off x="189147" y="1214116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0B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EE03A1D2-9C61-4A86-A6E9-1979ECBC7BDC}"/>
              </a:ext>
            </a:extLst>
          </p:cNvPr>
          <p:cNvSpPr/>
          <p:nvPr/>
        </p:nvSpPr>
        <p:spPr>
          <a:xfrm rot="2700000">
            <a:off x="263292" y="1202752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9E4E7"/>
          </a:solidFill>
          <a:ln cap="rnd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E3A5965-32A6-4702-BC7B-CBDB77781840}"/>
              </a:ext>
            </a:extLst>
          </p:cNvPr>
          <p:cNvSpPr txBox="1"/>
          <p:nvPr/>
        </p:nvSpPr>
        <p:spPr>
          <a:xfrm rot="921874">
            <a:off x="341498" y="1026776"/>
            <a:ext cx="30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1E72E2"/>
                </a:solidFill>
                <a:latin typeface="Pershotravneva55" panose="02000503000000000000" pitchFamily="2" charset="0"/>
              </a:rPr>
              <a:t>1</a:t>
            </a:r>
            <a:endParaRPr lang="ru-RU" sz="4000" dirty="0">
              <a:solidFill>
                <a:srgbClr val="1E72E2"/>
              </a:solidFill>
              <a:latin typeface="Pershotravneva55" panose="02000503000000000000" pitchFamily="2" charset="0"/>
            </a:endParaRPr>
          </a:p>
        </p:txBody>
      </p:sp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E51FD788-078B-4AFF-BFF3-C5A004E2F1FE}"/>
              </a:ext>
            </a:extLst>
          </p:cNvPr>
          <p:cNvSpPr/>
          <p:nvPr/>
        </p:nvSpPr>
        <p:spPr>
          <a:xfrm rot="2700000">
            <a:off x="189147" y="2163055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0B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: скругленные углы 18">
            <a:extLst>
              <a:ext uri="{FF2B5EF4-FFF2-40B4-BE49-F238E27FC236}">
                <a16:creationId xmlns:a16="http://schemas.microsoft.com/office/drawing/2014/main" id="{99A7371F-91A7-45F4-90B1-213971AB5B14}"/>
              </a:ext>
            </a:extLst>
          </p:cNvPr>
          <p:cNvSpPr/>
          <p:nvPr/>
        </p:nvSpPr>
        <p:spPr>
          <a:xfrm rot="2700000">
            <a:off x="263292" y="2151691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9E4E7"/>
          </a:solidFill>
          <a:ln cap="rnd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456ABAA-717B-49BF-A65F-509B8848B9EE}"/>
              </a:ext>
            </a:extLst>
          </p:cNvPr>
          <p:cNvSpPr txBox="1"/>
          <p:nvPr/>
        </p:nvSpPr>
        <p:spPr>
          <a:xfrm rot="921874">
            <a:off x="324034" y="1975715"/>
            <a:ext cx="30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1E72E2"/>
                </a:solidFill>
                <a:latin typeface="Pershotravneva55" panose="02000503000000000000" pitchFamily="2" charset="0"/>
              </a:rPr>
              <a:t>2</a:t>
            </a:r>
            <a:endParaRPr lang="ru-RU" sz="4000" dirty="0">
              <a:solidFill>
                <a:srgbClr val="1E72E2"/>
              </a:solidFill>
              <a:latin typeface="Pershotravneva55" panose="02000503000000000000" pitchFamily="2" charset="0"/>
            </a:endParaRPr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4276602A-4BFD-4A97-BA5E-24B5277EDD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32" t="11300" r="20672" b="10035"/>
          <a:stretch/>
        </p:blipFill>
        <p:spPr>
          <a:xfrm>
            <a:off x="6180882" y="1841851"/>
            <a:ext cx="6002714" cy="534272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224EDCD-8DA0-4AE3-9FAA-76DFFBA99F54}"/>
              </a:ext>
            </a:extLst>
          </p:cNvPr>
          <p:cNvSpPr txBox="1"/>
          <p:nvPr/>
        </p:nvSpPr>
        <p:spPr>
          <a:xfrm>
            <a:off x="892114" y="1961085"/>
            <a:ext cx="718820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600" dirty="0" err="1">
                <a:latin typeface="Montserrat Medium" panose="00000600000000000000" pitchFamily="2" charset="-52"/>
              </a:rPr>
              <a:t>Активний</a:t>
            </a:r>
            <a:r>
              <a:rPr lang="ru-RU" sz="2600" dirty="0">
                <a:latin typeface="Montserrat Medium" panose="00000600000000000000" pitchFamily="2" charset="-52"/>
              </a:rPr>
              <a:t> </a:t>
            </a:r>
            <a:r>
              <a:rPr lang="ru-RU" sz="2600" dirty="0" err="1">
                <a:latin typeface="Montserrat Medium" panose="00000600000000000000" pitchFamily="2" charset="-52"/>
              </a:rPr>
              <a:t>словниковий</a:t>
            </a:r>
            <a:r>
              <a:rPr lang="ru-RU" sz="2600" dirty="0">
                <a:latin typeface="Montserrat Medium" panose="00000600000000000000" pitchFamily="2" charset="-52"/>
              </a:rPr>
              <a:t> запас для </a:t>
            </a:r>
            <a:r>
              <a:rPr lang="ru-RU" sz="2600" dirty="0" err="1">
                <a:latin typeface="Montserrat Medium" panose="00000600000000000000" pitchFamily="2" charset="-52"/>
              </a:rPr>
              <a:t>спілкування</a:t>
            </a:r>
            <a:r>
              <a:rPr lang="ru-RU" sz="2600" dirty="0">
                <a:latin typeface="Montserrat Medium" panose="00000600000000000000" pitchFamily="2" charset="-52"/>
              </a:rPr>
              <a:t>, </a:t>
            </a:r>
            <a:r>
              <a:rPr lang="ru-RU" sz="2600" dirty="0" err="1">
                <a:latin typeface="Montserrat Medium" panose="00000600000000000000" pitchFamily="2" charset="-52"/>
              </a:rPr>
              <a:t>пасивний</a:t>
            </a:r>
            <a:r>
              <a:rPr lang="ru-RU" sz="2600" dirty="0">
                <a:latin typeface="Montserrat Medium" panose="00000600000000000000" pitchFamily="2" charset="-52"/>
              </a:rPr>
              <a:t> – </a:t>
            </a:r>
            <a:r>
              <a:rPr lang="uk-UA" sz="2600" dirty="0">
                <a:latin typeface="Montserrat Medium" panose="00000600000000000000" pitchFamily="2" charset="-52"/>
              </a:rPr>
              <a:t>для читання</a:t>
            </a:r>
            <a:endParaRPr lang="ru-RU" sz="2600" dirty="0">
              <a:latin typeface="Montserrat Medium" panose="00000600000000000000" pitchFamily="2" charset="-52"/>
            </a:endParaRPr>
          </a:p>
        </p:txBody>
      </p:sp>
      <p:sp>
        <p:nvSpPr>
          <p:cNvPr id="30" name="Прямоугольник: скругленные углы 29">
            <a:extLst>
              <a:ext uri="{FF2B5EF4-FFF2-40B4-BE49-F238E27FC236}">
                <a16:creationId xmlns:a16="http://schemas.microsoft.com/office/drawing/2014/main" id="{C275F1A5-EB2F-4AB5-9D0C-B4553317B21B}"/>
              </a:ext>
            </a:extLst>
          </p:cNvPr>
          <p:cNvSpPr/>
          <p:nvPr/>
        </p:nvSpPr>
        <p:spPr>
          <a:xfrm>
            <a:off x="253164" y="190986"/>
            <a:ext cx="7055586" cy="515671"/>
          </a:xfrm>
          <a:prstGeom prst="roundRect">
            <a:avLst/>
          </a:prstGeom>
          <a:solidFill>
            <a:srgbClr val="E6A9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849DAA-5481-429D-B481-246DB75FAF6D}"/>
              </a:ext>
            </a:extLst>
          </p:cNvPr>
          <p:cNvSpPr txBox="1"/>
          <p:nvPr/>
        </p:nvSpPr>
        <p:spPr>
          <a:xfrm>
            <a:off x="263525" y="188913"/>
            <a:ext cx="704522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Montserrat SemiBold" panose="00000700000000000000" pitchFamily="2" charset="-52"/>
              </a:rPr>
              <a:t>Лексика як основа </a:t>
            </a:r>
            <a:r>
              <a:rPr lang="ru-RU" sz="2800" dirty="0" err="1">
                <a:solidFill>
                  <a:schemeClr val="bg1"/>
                </a:solidFill>
                <a:latin typeface="Montserrat SemiBold" panose="00000700000000000000" pitchFamily="2" charset="-52"/>
              </a:rPr>
              <a:t>мовних</a:t>
            </a:r>
            <a:r>
              <a:rPr lang="ru-RU" sz="2800" dirty="0">
                <a:solidFill>
                  <a:schemeClr val="bg1"/>
                </a:solidFill>
                <a:latin typeface="Montserrat SemiBold" panose="00000700000000000000" pitchFamily="2" charset="-52"/>
              </a:rPr>
              <a:t> </a:t>
            </a:r>
            <a:r>
              <a:rPr lang="ru-RU" sz="2800" dirty="0" err="1">
                <a:solidFill>
                  <a:schemeClr val="bg1"/>
                </a:solidFill>
                <a:latin typeface="Montserrat SemiBold" panose="00000700000000000000" pitchFamily="2" charset="-52"/>
              </a:rPr>
              <a:t>навичок</a:t>
            </a:r>
            <a:endParaRPr lang="ru-RU" sz="2800" dirty="0">
              <a:solidFill>
                <a:schemeClr val="bg1"/>
              </a:solidFill>
              <a:latin typeface="Montserrat SemiBold" panose="00000700000000000000" pitchFamily="2" charset="-52"/>
            </a:endParaRPr>
          </a:p>
        </p:txBody>
      </p:sp>
      <p:sp>
        <p:nvSpPr>
          <p:cNvPr id="32" name="Прямоугольник: скругленные углы 31">
            <a:extLst>
              <a:ext uri="{FF2B5EF4-FFF2-40B4-BE49-F238E27FC236}">
                <a16:creationId xmlns:a16="http://schemas.microsoft.com/office/drawing/2014/main" id="{3057EEFC-3FEB-4234-8252-DF30B6BEEF5A}"/>
              </a:ext>
            </a:extLst>
          </p:cNvPr>
          <p:cNvSpPr/>
          <p:nvPr/>
        </p:nvSpPr>
        <p:spPr>
          <a:xfrm>
            <a:off x="7351976" y="190985"/>
            <a:ext cx="200191" cy="515671"/>
          </a:xfrm>
          <a:prstGeom prst="roundRect">
            <a:avLst>
              <a:gd name="adj" fmla="val 40484"/>
            </a:avLst>
          </a:prstGeom>
          <a:solidFill>
            <a:srgbClr val="E6A9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5ABD4288-9924-4ABC-8B40-E274C77AA3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03808">
            <a:off x="205938" y="3973657"/>
            <a:ext cx="662277" cy="66227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D831B052-D2D4-4F89-B349-7B418620E8DD}"/>
              </a:ext>
            </a:extLst>
          </p:cNvPr>
          <p:cNvSpPr txBox="1"/>
          <p:nvPr/>
        </p:nvSpPr>
        <p:spPr>
          <a:xfrm>
            <a:off x="951446" y="4087419"/>
            <a:ext cx="25791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 err="1">
                <a:latin typeface="Montserrat Medium" panose="00000600000000000000" pitchFamily="2" charset="-52"/>
              </a:rPr>
              <a:t>Рекомендація</a:t>
            </a:r>
            <a:r>
              <a:rPr lang="ru-RU" sz="2400" dirty="0">
                <a:latin typeface="Montserrat Medium" panose="00000600000000000000" pitchFamily="2" charset="-52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931647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C63EB38-46A1-4100-BB65-51DBF0B970A8}"/>
              </a:ext>
            </a:extLst>
          </p:cNvPr>
          <p:cNvSpPr/>
          <p:nvPr/>
        </p:nvSpPr>
        <p:spPr>
          <a:xfrm>
            <a:off x="0" y="11822"/>
            <a:ext cx="12192000" cy="684617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F5F8C9"/>
              </a:gs>
              <a:gs pos="100000">
                <a:srgbClr val="F4F8A2">
                  <a:alpha val="7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лилиния: фигура 2">
            <a:extLst>
              <a:ext uri="{FF2B5EF4-FFF2-40B4-BE49-F238E27FC236}">
                <a16:creationId xmlns:a16="http://schemas.microsoft.com/office/drawing/2014/main" id="{C0EC05B3-3BBB-4A19-8D34-46D5B5D7886D}"/>
              </a:ext>
            </a:extLst>
          </p:cNvPr>
          <p:cNvSpPr/>
          <p:nvPr/>
        </p:nvSpPr>
        <p:spPr>
          <a:xfrm rot="20123516">
            <a:off x="6586322" y="-835523"/>
            <a:ext cx="6805225" cy="5575799"/>
          </a:xfrm>
          <a:custGeom>
            <a:avLst/>
            <a:gdLst>
              <a:gd name="connsiteX0" fmla="*/ 2805781 w 6357137"/>
              <a:gd name="connsiteY0" fmla="*/ 0 h 5208662"/>
              <a:gd name="connsiteX1" fmla="*/ 6357137 w 6357137"/>
              <a:gd name="connsiteY1" fmla="*/ 1626542 h 5208662"/>
              <a:gd name="connsiteX2" fmla="*/ 4716504 w 6357137"/>
              <a:gd name="connsiteY2" fmla="*/ 5208662 h 5208662"/>
              <a:gd name="connsiteX3" fmla="*/ 4643333 w 6357137"/>
              <a:gd name="connsiteY3" fmla="*/ 5188750 h 5208662"/>
              <a:gd name="connsiteX4" fmla="*/ 390648 w 6357137"/>
              <a:gd name="connsiteY4" fmla="*/ 2169779 h 5208662"/>
              <a:gd name="connsiteX5" fmla="*/ 738990 w 6357137"/>
              <a:gd name="connsiteY5" fmla="*/ 399036 h 5208662"/>
              <a:gd name="connsiteX6" fmla="*/ 2582041 w 6357137"/>
              <a:gd name="connsiteY6" fmla="*/ 22104 h 5208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7137" h="5208662">
                <a:moveTo>
                  <a:pt x="2805781" y="0"/>
                </a:moveTo>
                <a:lnTo>
                  <a:pt x="6357137" y="1626542"/>
                </a:lnTo>
                <a:lnTo>
                  <a:pt x="4716504" y="5208662"/>
                </a:lnTo>
                <a:lnTo>
                  <a:pt x="4643333" y="5188750"/>
                </a:lnTo>
                <a:cubicBezTo>
                  <a:pt x="3574114" y="4840407"/>
                  <a:pt x="1041372" y="2968065"/>
                  <a:pt x="390648" y="2169779"/>
                </a:cubicBezTo>
                <a:cubicBezTo>
                  <a:pt x="-260076" y="1371493"/>
                  <a:pt x="-66553" y="761893"/>
                  <a:pt x="738990" y="399036"/>
                </a:cubicBezTo>
                <a:cubicBezTo>
                  <a:pt x="1091415" y="240286"/>
                  <a:pt x="1806849" y="106539"/>
                  <a:pt x="2582041" y="2210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75000"/>
                </a:schemeClr>
              </a:gs>
              <a:gs pos="40000">
                <a:srgbClr val="BEDFF6">
                  <a:alpha val="75000"/>
                </a:srgbClr>
              </a:gs>
              <a:gs pos="66000">
                <a:srgbClr val="AACBE6">
                  <a:alpha val="70000"/>
                </a:srgbClr>
              </a:gs>
              <a:gs pos="100000">
                <a:srgbClr val="C2F0F2">
                  <a:alpha val="75000"/>
                </a:srgbClr>
              </a:gs>
            </a:gsLst>
            <a:lin ang="54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5" name="Полилиния: фигура 4">
            <a:extLst>
              <a:ext uri="{FF2B5EF4-FFF2-40B4-BE49-F238E27FC236}">
                <a16:creationId xmlns:a16="http://schemas.microsoft.com/office/drawing/2014/main" id="{98E65032-696F-4071-85F1-85FE6B6BB53B}"/>
              </a:ext>
            </a:extLst>
          </p:cNvPr>
          <p:cNvSpPr/>
          <p:nvPr/>
        </p:nvSpPr>
        <p:spPr>
          <a:xfrm rot="171024">
            <a:off x="-626152" y="290966"/>
            <a:ext cx="11880442" cy="7163593"/>
          </a:xfrm>
          <a:custGeom>
            <a:avLst/>
            <a:gdLst>
              <a:gd name="connsiteX0" fmla="*/ 510505 w 11069094"/>
              <a:gd name="connsiteY0" fmla="*/ 7530 h 6674372"/>
              <a:gd name="connsiteX1" fmla="*/ 1459005 w 11069094"/>
              <a:gd name="connsiteY1" fmla="*/ 151633 h 6674372"/>
              <a:gd name="connsiteX2" fmla="*/ 3478305 w 11069094"/>
              <a:gd name="connsiteY2" fmla="*/ 2647183 h 6674372"/>
              <a:gd name="connsiteX3" fmla="*/ 6373905 w 11069094"/>
              <a:gd name="connsiteY3" fmla="*/ 3675883 h 6674372"/>
              <a:gd name="connsiteX4" fmla="*/ 9307605 w 11069094"/>
              <a:gd name="connsiteY4" fmla="*/ 4361683 h 6674372"/>
              <a:gd name="connsiteX5" fmla="*/ 10907805 w 11069094"/>
              <a:gd name="connsiteY5" fmla="*/ 5466583 h 6674372"/>
              <a:gd name="connsiteX6" fmla="*/ 10695669 w 11069094"/>
              <a:gd name="connsiteY6" fmla="*/ 6150262 h 6674372"/>
              <a:gd name="connsiteX7" fmla="*/ 10661697 w 11069094"/>
              <a:gd name="connsiteY7" fmla="*/ 6160668 h 6674372"/>
              <a:gd name="connsiteX8" fmla="*/ 344258 w 11069094"/>
              <a:gd name="connsiteY8" fmla="*/ 6674372 h 6674372"/>
              <a:gd name="connsiteX9" fmla="*/ 327231 w 11069094"/>
              <a:gd name="connsiteY9" fmla="*/ 6666634 h 6674372"/>
              <a:gd name="connsiteX10" fmla="*/ 0 w 11069094"/>
              <a:gd name="connsiteY10" fmla="*/ 94399 h 6674372"/>
              <a:gd name="connsiteX11" fmla="*/ 9821 w 11069094"/>
              <a:gd name="connsiteY11" fmla="*/ 91567 h 6674372"/>
              <a:gd name="connsiteX12" fmla="*/ 510505 w 11069094"/>
              <a:gd name="connsiteY12" fmla="*/ 7530 h 6674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069094" h="6674372">
                <a:moveTo>
                  <a:pt x="510505" y="7530"/>
                </a:moveTo>
                <a:cubicBezTo>
                  <a:pt x="848215" y="-18329"/>
                  <a:pt x="1183971" y="20664"/>
                  <a:pt x="1459005" y="151633"/>
                </a:cubicBezTo>
                <a:cubicBezTo>
                  <a:pt x="2192430" y="500883"/>
                  <a:pt x="2659155" y="2059808"/>
                  <a:pt x="3478305" y="2647183"/>
                </a:cubicBezTo>
                <a:cubicBezTo>
                  <a:pt x="4297455" y="3234558"/>
                  <a:pt x="5402355" y="3390133"/>
                  <a:pt x="6373905" y="3675883"/>
                </a:cubicBezTo>
                <a:cubicBezTo>
                  <a:pt x="7345455" y="3961633"/>
                  <a:pt x="8551955" y="4063233"/>
                  <a:pt x="9307605" y="4361683"/>
                </a:cubicBezTo>
                <a:cubicBezTo>
                  <a:pt x="10063255" y="4660133"/>
                  <a:pt x="10723655" y="5155433"/>
                  <a:pt x="10907805" y="5466583"/>
                </a:cubicBezTo>
                <a:cubicBezTo>
                  <a:pt x="11068936" y="5738839"/>
                  <a:pt x="11247083" y="5962478"/>
                  <a:pt x="10695669" y="6150262"/>
                </a:cubicBezTo>
                <a:lnTo>
                  <a:pt x="10661697" y="6160668"/>
                </a:lnTo>
                <a:lnTo>
                  <a:pt x="344258" y="6674372"/>
                </a:lnTo>
                <a:lnTo>
                  <a:pt x="327231" y="6666634"/>
                </a:lnTo>
                <a:lnTo>
                  <a:pt x="0" y="94399"/>
                </a:lnTo>
                <a:lnTo>
                  <a:pt x="9821" y="91567"/>
                </a:lnTo>
                <a:cubicBezTo>
                  <a:pt x="172307" y="49602"/>
                  <a:pt x="341650" y="20460"/>
                  <a:pt x="510505" y="753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alpha val="75000"/>
                </a:schemeClr>
              </a:gs>
              <a:gs pos="40000">
                <a:srgbClr val="BDF7E6">
                  <a:alpha val="75000"/>
                </a:srgbClr>
              </a:gs>
              <a:gs pos="66000">
                <a:srgbClr val="BEDFF6">
                  <a:alpha val="75000"/>
                </a:srgbClr>
              </a:gs>
              <a:gs pos="100000">
                <a:srgbClr val="C1F3E4">
                  <a:alpha val="75000"/>
                </a:srgbClr>
              </a:gs>
            </a:gsLst>
            <a:lin ang="13500000" scaled="1"/>
            <a:tileRect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uk-UA" sz="1800">
                <a:latin typeface="Montserrat Medium" panose="00000600000000000000" pitchFamily="2" charset="-52"/>
              </a:rPr>
              <a:t>Л</a:t>
            </a:r>
            <a:endParaRPr lang="ru-RU"/>
          </a:p>
        </p:txBody>
      </p:sp>
      <p:sp>
        <p:nvSpPr>
          <p:cNvPr id="6" name="Полилиния: фигура 5">
            <a:extLst>
              <a:ext uri="{FF2B5EF4-FFF2-40B4-BE49-F238E27FC236}">
                <a16:creationId xmlns:a16="http://schemas.microsoft.com/office/drawing/2014/main" id="{83F6360F-C244-427E-8120-97FD1D59419A}"/>
              </a:ext>
            </a:extLst>
          </p:cNvPr>
          <p:cNvSpPr/>
          <p:nvPr/>
        </p:nvSpPr>
        <p:spPr>
          <a:xfrm>
            <a:off x="-349245" y="126121"/>
            <a:ext cx="10972800" cy="7058450"/>
          </a:xfrm>
          <a:custGeom>
            <a:avLst/>
            <a:gdLst>
              <a:gd name="connsiteX0" fmla="*/ 0 w 10972800"/>
              <a:gd name="connsiteY0" fmla="*/ 236736 h 7058450"/>
              <a:gd name="connsiteX1" fmla="*/ 1306286 w 10972800"/>
              <a:gd name="connsiteY1" fmla="*/ 294793 h 7058450"/>
              <a:gd name="connsiteX2" fmla="*/ 2670629 w 10972800"/>
              <a:gd name="connsiteY2" fmla="*/ 3154107 h 7058450"/>
              <a:gd name="connsiteX3" fmla="*/ 8389257 w 10972800"/>
              <a:gd name="connsiteY3" fmla="*/ 4663593 h 7058450"/>
              <a:gd name="connsiteX4" fmla="*/ 10972800 w 10972800"/>
              <a:gd name="connsiteY4" fmla="*/ 7058450 h 705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0" h="7058450">
                <a:moveTo>
                  <a:pt x="0" y="236736"/>
                </a:moveTo>
                <a:cubicBezTo>
                  <a:pt x="430590" y="22650"/>
                  <a:pt x="861181" y="-191435"/>
                  <a:pt x="1306286" y="294793"/>
                </a:cubicBezTo>
                <a:cubicBezTo>
                  <a:pt x="1751391" y="781021"/>
                  <a:pt x="1490134" y="2425974"/>
                  <a:pt x="2670629" y="3154107"/>
                </a:cubicBezTo>
                <a:cubicBezTo>
                  <a:pt x="3851124" y="3882240"/>
                  <a:pt x="7005562" y="4012869"/>
                  <a:pt x="8389257" y="4663593"/>
                </a:cubicBezTo>
                <a:cubicBezTo>
                  <a:pt x="9772952" y="5314317"/>
                  <a:pt x="10372876" y="6186383"/>
                  <a:pt x="10972800" y="705845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олилиния: фигура 6">
            <a:extLst>
              <a:ext uri="{FF2B5EF4-FFF2-40B4-BE49-F238E27FC236}">
                <a16:creationId xmlns:a16="http://schemas.microsoft.com/office/drawing/2014/main" id="{F2A968C5-1E3B-4A76-9CE4-56BCDA05AFB7}"/>
              </a:ext>
            </a:extLst>
          </p:cNvPr>
          <p:cNvSpPr/>
          <p:nvPr/>
        </p:nvSpPr>
        <p:spPr>
          <a:xfrm>
            <a:off x="6580540" y="-254000"/>
            <a:ext cx="6767160" cy="3866952"/>
          </a:xfrm>
          <a:custGeom>
            <a:avLst/>
            <a:gdLst>
              <a:gd name="connsiteX0" fmla="*/ 3998560 w 6767160"/>
              <a:gd name="connsiteY0" fmla="*/ 0 h 3866952"/>
              <a:gd name="connsiteX1" fmla="*/ 1102960 w 6767160"/>
              <a:gd name="connsiteY1" fmla="*/ 711200 h 3866952"/>
              <a:gd name="connsiteX2" fmla="*/ 175860 w 6767160"/>
              <a:gd name="connsiteY2" fmla="*/ 2273300 h 3866952"/>
              <a:gd name="connsiteX3" fmla="*/ 4366860 w 6767160"/>
              <a:gd name="connsiteY3" fmla="*/ 3759200 h 3866952"/>
              <a:gd name="connsiteX4" fmla="*/ 6767160 w 6767160"/>
              <a:gd name="connsiteY4" fmla="*/ 3759200 h 3866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7160" h="3866952">
                <a:moveTo>
                  <a:pt x="3998560" y="0"/>
                </a:moveTo>
                <a:cubicBezTo>
                  <a:pt x="2869318" y="166158"/>
                  <a:pt x="1740077" y="332317"/>
                  <a:pt x="1102960" y="711200"/>
                </a:cubicBezTo>
                <a:cubicBezTo>
                  <a:pt x="465843" y="1090083"/>
                  <a:pt x="-368123" y="1765300"/>
                  <a:pt x="175860" y="2273300"/>
                </a:cubicBezTo>
                <a:cubicBezTo>
                  <a:pt x="719843" y="2781300"/>
                  <a:pt x="3268310" y="3511550"/>
                  <a:pt x="4366860" y="3759200"/>
                </a:cubicBezTo>
                <a:cubicBezTo>
                  <a:pt x="5465410" y="4006850"/>
                  <a:pt x="6369227" y="3748617"/>
                  <a:pt x="6767160" y="375920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5DBA8CB9-7A14-46AD-B433-CF2DDB849D7B}"/>
              </a:ext>
            </a:extLst>
          </p:cNvPr>
          <p:cNvSpPr/>
          <p:nvPr/>
        </p:nvSpPr>
        <p:spPr>
          <a:xfrm>
            <a:off x="122704" y="3809194"/>
            <a:ext cx="6002714" cy="2644876"/>
          </a:xfrm>
          <a:prstGeom prst="roundRect">
            <a:avLst>
              <a:gd name="adj" fmla="val 8545"/>
            </a:avLst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D8D171-565C-4475-8F5D-E0AEDC5AB160}"/>
              </a:ext>
            </a:extLst>
          </p:cNvPr>
          <p:cNvSpPr txBox="1"/>
          <p:nvPr/>
        </p:nvSpPr>
        <p:spPr>
          <a:xfrm>
            <a:off x="889646" y="4769956"/>
            <a:ext cx="52063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err="1">
                <a:latin typeface="Montserrat Medium" panose="00000600000000000000" pitchFamily="2" charset="-52"/>
              </a:rPr>
              <a:t>Використовуйте</a:t>
            </a:r>
            <a:r>
              <a:rPr lang="ru-RU" sz="2400" dirty="0">
                <a:latin typeface="Montserrat Medium" panose="00000600000000000000" pitchFamily="2" charset="-52"/>
              </a:rPr>
              <a:t> </a:t>
            </a:r>
            <a:r>
              <a:rPr lang="ru-RU" sz="2400" dirty="0" err="1">
                <a:latin typeface="Montserrat Medium" panose="00000600000000000000" pitchFamily="2" charset="-52"/>
              </a:rPr>
              <a:t>контекстне</a:t>
            </a:r>
            <a:r>
              <a:rPr lang="ru-RU" sz="2400" dirty="0">
                <a:latin typeface="Montserrat Medium" panose="00000600000000000000" pitchFamily="2" charset="-52"/>
              </a:rPr>
              <a:t> </a:t>
            </a:r>
            <a:r>
              <a:rPr lang="ru-RU" sz="2400" dirty="0" err="1">
                <a:latin typeface="Montserrat Medium" panose="00000600000000000000" pitchFamily="2" charset="-52"/>
              </a:rPr>
              <a:t>навчання</a:t>
            </a:r>
            <a:r>
              <a:rPr lang="ru-RU" sz="2400" dirty="0">
                <a:latin typeface="Montserrat Medium" panose="00000600000000000000" pitchFamily="2" charset="-52"/>
              </a:rPr>
              <a:t>, </a:t>
            </a:r>
            <a:r>
              <a:rPr lang="ru-RU" sz="2400" dirty="0" err="1">
                <a:latin typeface="Montserrat Medium" panose="00000600000000000000" pitchFamily="2" charset="-52"/>
              </a:rPr>
              <a:t>асоціативні</a:t>
            </a:r>
            <a:r>
              <a:rPr lang="ru-RU" sz="2400" dirty="0">
                <a:latin typeface="Montserrat Medium" panose="00000600000000000000" pitchFamily="2" charset="-52"/>
              </a:rPr>
              <a:t> </a:t>
            </a:r>
            <a:r>
              <a:rPr lang="ru-RU" sz="2400" dirty="0" err="1">
                <a:latin typeface="Montserrat Medium" panose="00000600000000000000" pitchFamily="2" charset="-52"/>
              </a:rPr>
              <a:t>зв'язки</a:t>
            </a:r>
            <a:r>
              <a:rPr lang="ru-RU" sz="2400" dirty="0">
                <a:latin typeface="Montserrat Medium" panose="00000600000000000000" pitchFamily="2" charset="-52"/>
              </a:rPr>
              <a:t>, </a:t>
            </a:r>
            <a:r>
              <a:rPr lang="ru-RU" sz="2400" dirty="0" err="1">
                <a:latin typeface="Montserrat Medium" panose="00000600000000000000" pitchFamily="2" charset="-52"/>
              </a:rPr>
              <a:t>практичне</a:t>
            </a:r>
            <a:r>
              <a:rPr lang="ru-RU" sz="2400" dirty="0">
                <a:latin typeface="Montserrat Medium" panose="00000600000000000000" pitchFamily="2" charset="-52"/>
              </a:rPr>
              <a:t> </a:t>
            </a:r>
            <a:r>
              <a:rPr lang="ru-RU" sz="2400" dirty="0" err="1">
                <a:latin typeface="Montserrat Medium" panose="00000600000000000000" pitchFamily="2" charset="-52"/>
              </a:rPr>
              <a:t>використання</a:t>
            </a:r>
            <a:endParaRPr lang="ru-RU" sz="2400" dirty="0">
              <a:latin typeface="Montserrat Medium" panose="00000600000000000000" pitchFamily="2" charset="-5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ABB3A5-F248-471E-93F3-9E57CD18EF9D}"/>
              </a:ext>
            </a:extLst>
          </p:cNvPr>
          <p:cNvSpPr txBox="1"/>
          <p:nvPr/>
        </p:nvSpPr>
        <p:spPr>
          <a:xfrm>
            <a:off x="891108" y="1216609"/>
            <a:ext cx="7278281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600" dirty="0" err="1">
                <a:latin typeface="Montserrat Medium" panose="00000600000000000000" pitchFamily="2" charset="-52"/>
              </a:rPr>
              <a:t>Невідповідність</a:t>
            </a:r>
            <a:r>
              <a:rPr lang="ru-RU" sz="2600" dirty="0">
                <a:latin typeface="Montserrat Medium" panose="00000600000000000000" pitchFamily="2" charset="-52"/>
              </a:rPr>
              <a:t> </a:t>
            </a:r>
            <a:r>
              <a:rPr lang="ru-RU" sz="2600" dirty="0" err="1">
                <a:latin typeface="Montserrat Medium" panose="00000600000000000000" pitchFamily="2" charset="-52"/>
              </a:rPr>
              <a:t>вимови</a:t>
            </a:r>
            <a:r>
              <a:rPr lang="ru-RU" sz="2600" dirty="0">
                <a:latin typeface="Montserrat Medium" panose="00000600000000000000" pitchFamily="2" charset="-52"/>
              </a:rPr>
              <a:t> та </a:t>
            </a:r>
            <a:r>
              <a:rPr lang="ru-RU" sz="2600" dirty="0" err="1">
                <a:latin typeface="Montserrat Medium" panose="00000600000000000000" pitchFamily="2" charset="-52"/>
              </a:rPr>
              <a:t>написання</a:t>
            </a:r>
            <a:r>
              <a:rPr lang="ru-RU" sz="2600" dirty="0">
                <a:latin typeface="Montserrat Medium" panose="00000600000000000000" pitchFamily="2" charset="-52"/>
              </a:rPr>
              <a:t>.</a:t>
            </a:r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7FB8C709-4C4C-40FE-91B4-23D6BA8CEE36}"/>
              </a:ext>
            </a:extLst>
          </p:cNvPr>
          <p:cNvSpPr/>
          <p:nvPr/>
        </p:nvSpPr>
        <p:spPr>
          <a:xfrm rot="2700000">
            <a:off x="189147" y="1214116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0B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71B67419-D0FD-4C43-A2DE-518E7295E594}"/>
              </a:ext>
            </a:extLst>
          </p:cNvPr>
          <p:cNvSpPr/>
          <p:nvPr/>
        </p:nvSpPr>
        <p:spPr>
          <a:xfrm rot="2700000">
            <a:off x="263292" y="1202752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9E4E7"/>
          </a:solidFill>
          <a:ln cap="rnd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B14F0AB-7276-41A7-A659-0A22F98A2FE8}"/>
              </a:ext>
            </a:extLst>
          </p:cNvPr>
          <p:cNvSpPr txBox="1"/>
          <p:nvPr/>
        </p:nvSpPr>
        <p:spPr>
          <a:xfrm rot="921874">
            <a:off x="341498" y="1026776"/>
            <a:ext cx="30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1E72E2"/>
                </a:solidFill>
                <a:latin typeface="Pershotravneva55" panose="02000503000000000000" pitchFamily="2" charset="0"/>
              </a:rPr>
              <a:t>1</a:t>
            </a:r>
            <a:endParaRPr lang="ru-RU" sz="4000" dirty="0">
              <a:solidFill>
                <a:srgbClr val="1E72E2"/>
              </a:solidFill>
              <a:latin typeface="Pershotravneva55" panose="02000503000000000000" pitchFamily="2" charset="0"/>
            </a:endParaRP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53F1D5CB-E8BD-49CE-9767-AB91D7EB3C36}"/>
              </a:ext>
            </a:extLst>
          </p:cNvPr>
          <p:cNvSpPr/>
          <p:nvPr/>
        </p:nvSpPr>
        <p:spPr>
          <a:xfrm rot="2700000">
            <a:off x="189147" y="2112480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0B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F709E878-FBF6-4787-A0C5-B957E694F5F6}"/>
              </a:ext>
            </a:extLst>
          </p:cNvPr>
          <p:cNvSpPr/>
          <p:nvPr/>
        </p:nvSpPr>
        <p:spPr>
          <a:xfrm rot="2700000">
            <a:off x="263292" y="2101116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9E4E7"/>
          </a:solidFill>
          <a:ln cap="rnd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AD3109-3CE4-4DD6-81F3-83939F59EF42}"/>
              </a:ext>
            </a:extLst>
          </p:cNvPr>
          <p:cNvSpPr txBox="1"/>
          <p:nvPr/>
        </p:nvSpPr>
        <p:spPr>
          <a:xfrm rot="921874">
            <a:off x="324034" y="1925140"/>
            <a:ext cx="30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1E72E2"/>
                </a:solidFill>
                <a:latin typeface="Pershotravneva55" panose="02000503000000000000" pitchFamily="2" charset="0"/>
              </a:rPr>
              <a:t>2</a:t>
            </a:r>
            <a:endParaRPr lang="ru-RU" sz="4000" dirty="0">
              <a:solidFill>
                <a:srgbClr val="1E72E2"/>
              </a:solidFill>
              <a:latin typeface="Pershotravneva55" panose="02000503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7A5033-B688-4104-A98A-0ED226840F41}"/>
              </a:ext>
            </a:extLst>
          </p:cNvPr>
          <p:cNvSpPr txBox="1"/>
          <p:nvPr/>
        </p:nvSpPr>
        <p:spPr>
          <a:xfrm>
            <a:off x="891774" y="2100282"/>
            <a:ext cx="718820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600" dirty="0" err="1">
                <a:latin typeface="Montserrat Medium" panose="00000600000000000000" pitchFamily="2" charset="-52"/>
              </a:rPr>
              <a:t>Багатозначн</a:t>
            </a:r>
            <a:r>
              <a:rPr lang="uk-UA" sz="2600" dirty="0">
                <a:latin typeface="Montserrat Medium" panose="00000600000000000000" pitchFamily="2" charset="-52"/>
              </a:rPr>
              <a:t>і слова, омоніми</a:t>
            </a:r>
            <a:endParaRPr lang="ru-RU" sz="2600" dirty="0">
              <a:latin typeface="Montserrat Medium" panose="00000600000000000000" pitchFamily="2" charset="-52"/>
            </a:endParaRPr>
          </a:p>
        </p:txBody>
      </p:sp>
      <p:sp>
        <p:nvSpPr>
          <p:cNvPr id="19" name="Прямоугольник: скругленные углы 18">
            <a:extLst>
              <a:ext uri="{FF2B5EF4-FFF2-40B4-BE49-F238E27FC236}">
                <a16:creationId xmlns:a16="http://schemas.microsoft.com/office/drawing/2014/main" id="{AE445365-C231-4D9C-8232-E1C6E6F3D1A0}"/>
              </a:ext>
            </a:extLst>
          </p:cNvPr>
          <p:cNvSpPr/>
          <p:nvPr/>
        </p:nvSpPr>
        <p:spPr>
          <a:xfrm>
            <a:off x="253164" y="190986"/>
            <a:ext cx="7055586" cy="515671"/>
          </a:xfrm>
          <a:prstGeom prst="roundRect">
            <a:avLst/>
          </a:prstGeom>
          <a:solidFill>
            <a:srgbClr val="ED7C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B12EC38-ED47-47A8-A8DF-1E07B13FB709}"/>
              </a:ext>
            </a:extLst>
          </p:cNvPr>
          <p:cNvSpPr txBox="1"/>
          <p:nvPr/>
        </p:nvSpPr>
        <p:spPr>
          <a:xfrm>
            <a:off x="263525" y="188913"/>
            <a:ext cx="70555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 err="1">
                <a:solidFill>
                  <a:schemeClr val="bg1"/>
                </a:solidFill>
                <a:latin typeface="Montserrat SemiBold" panose="00000700000000000000" pitchFamily="2" charset="-52"/>
              </a:rPr>
              <a:t>Особливості</a:t>
            </a:r>
            <a:r>
              <a:rPr lang="ru-RU" sz="2800" dirty="0">
                <a:solidFill>
                  <a:schemeClr val="bg1"/>
                </a:solidFill>
                <a:latin typeface="Montserrat SemiBold" panose="00000700000000000000" pitchFamily="2" charset="-52"/>
              </a:rPr>
              <a:t> </a:t>
            </a:r>
            <a:r>
              <a:rPr lang="ru-RU" sz="2800" dirty="0" err="1">
                <a:solidFill>
                  <a:schemeClr val="bg1"/>
                </a:solidFill>
                <a:latin typeface="Montserrat SemiBold" panose="00000700000000000000" pitchFamily="2" charset="-52"/>
              </a:rPr>
              <a:t>англійських</a:t>
            </a:r>
            <a:r>
              <a:rPr lang="ru-RU" sz="2800" dirty="0">
                <a:solidFill>
                  <a:schemeClr val="bg1"/>
                </a:solidFill>
                <a:latin typeface="Montserrat SemiBold" panose="00000700000000000000" pitchFamily="2" charset="-52"/>
              </a:rPr>
              <a:t> </a:t>
            </a:r>
            <a:r>
              <a:rPr lang="ru-RU" sz="2800" dirty="0" err="1">
                <a:solidFill>
                  <a:schemeClr val="bg1"/>
                </a:solidFill>
                <a:latin typeface="Montserrat SemiBold" panose="00000700000000000000" pitchFamily="2" charset="-52"/>
              </a:rPr>
              <a:t>слів</a:t>
            </a:r>
            <a:endParaRPr lang="ru-RU" sz="2800" dirty="0">
              <a:solidFill>
                <a:schemeClr val="bg1"/>
              </a:solidFill>
              <a:latin typeface="Montserrat SemiBold" panose="00000700000000000000" pitchFamily="2" charset="-52"/>
            </a:endParaRPr>
          </a:p>
        </p:txBody>
      </p:sp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6C3D50CC-8EF5-4F1E-A1F0-8E8B7901E993}"/>
              </a:ext>
            </a:extLst>
          </p:cNvPr>
          <p:cNvSpPr/>
          <p:nvPr/>
        </p:nvSpPr>
        <p:spPr>
          <a:xfrm>
            <a:off x="7351976" y="190985"/>
            <a:ext cx="200191" cy="515671"/>
          </a:xfrm>
          <a:prstGeom prst="roundRect">
            <a:avLst>
              <a:gd name="adj" fmla="val 40484"/>
            </a:avLst>
          </a:prstGeom>
          <a:solidFill>
            <a:srgbClr val="ED7C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8C0BD91F-859C-4B5F-8F33-C19F6F18B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03808">
            <a:off x="205938" y="3973657"/>
            <a:ext cx="662277" cy="66227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C0BCFE9-D5E1-4F72-921A-BAF57AAB0A0B}"/>
              </a:ext>
            </a:extLst>
          </p:cNvPr>
          <p:cNvSpPr txBox="1"/>
          <p:nvPr/>
        </p:nvSpPr>
        <p:spPr>
          <a:xfrm>
            <a:off x="951446" y="4087419"/>
            <a:ext cx="25791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 err="1">
                <a:latin typeface="Montserrat Medium" panose="00000600000000000000" pitchFamily="2" charset="-52"/>
              </a:rPr>
              <a:t>Рекомендація</a:t>
            </a:r>
            <a:r>
              <a:rPr lang="ru-RU" sz="2400" dirty="0">
                <a:latin typeface="Montserrat Medium" panose="00000600000000000000" pitchFamily="2" charset="-52"/>
              </a:rPr>
              <a:t>:</a:t>
            </a:r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717923DE-B448-4C6A-8532-3780223C9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942" y="6869821"/>
            <a:ext cx="9686925" cy="6524625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DE8A2EF-963D-4C4B-B61F-0C6857FC14D9}"/>
              </a:ext>
            </a:extLst>
          </p:cNvPr>
          <p:cNvSpPr txBox="1"/>
          <p:nvPr/>
        </p:nvSpPr>
        <p:spPr>
          <a:xfrm>
            <a:off x="892114" y="2770300"/>
            <a:ext cx="5900572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2600" dirty="0">
                <a:latin typeface="Montserrat Medium" panose="00000600000000000000" pitchFamily="2" charset="-52"/>
              </a:rPr>
              <a:t>Фразові дієслова, «хибні друзі» абстрактні слова</a:t>
            </a:r>
            <a:endParaRPr lang="ru-RU" sz="2600" dirty="0">
              <a:latin typeface="Montserrat Medium" panose="00000600000000000000" pitchFamily="2" charset="-52"/>
            </a:endParaRPr>
          </a:p>
        </p:txBody>
      </p:sp>
      <p:sp>
        <p:nvSpPr>
          <p:cNvPr id="26" name="Прямоугольник: скругленные углы 25">
            <a:extLst>
              <a:ext uri="{FF2B5EF4-FFF2-40B4-BE49-F238E27FC236}">
                <a16:creationId xmlns:a16="http://schemas.microsoft.com/office/drawing/2014/main" id="{A6EE4673-0FAA-4C66-88FE-D039E5671C65}"/>
              </a:ext>
            </a:extLst>
          </p:cNvPr>
          <p:cNvSpPr/>
          <p:nvPr/>
        </p:nvSpPr>
        <p:spPr>
          <a:xfrm rot="2700000">
            <a:off x="189147" y="3016357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0B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рямоугольник: скругленные углы 26">
            <a:extLst>
              <a:ext uri="{FF2B5EF4-FFF2-40B4-BE49-F238E27FC236}">
                <a16:creationId xmlns:a16="http://schemas.microsoft.com/office/drawing/2014/main" id="{4858982C-0C83-4D37-8C64-F7E573D1EADF}"/>
              </a:ext>
            </a:extLst>
          </p:cNvPr>
          <p:cNvSpPr/>
          <p:nvPr/>
        </p:nvSpPr>
        <p:spPr>
          <a:xfrm rot="2700000">
            <a:off x="263292" y="3004993"/>
            <a:ext cx="503058" cy="503058"/>
          </a:xfrm>
          <a:prstGeom prst="roundRect">
            <a:avLst>
              <a:gd name="adj" fmla="val 13097"/>
            </a:avLst>
          </a:prstGeom>
          <a:solidFill>
            <a:srgbClr val="A9E4E7"/>
          </a:solidFill>
          <a:ln cap="rnd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479029A-FBDA-4569-B3F9-CF1A74ADD5FD}"/>
              </a:ext>
            </a:extLst>
          </p:cNvPr>
          <p:cNvSpPr txBox="1"/>
          <p:nvPr/>
        </p:nvSpPr>
        <p:spPr>
          <a:xfrm rot="921874">
            <a:off x="305104" y="2809393"/>
            <a:ext cx="30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4000" dirty="0">
                <a:solidFill>
                  <a:srgbClr val="1E72E2"/>
                </a:solidFill>
                <a:latin typeface="Pershotravneva55" panose="02000503000000000000" pitchFamily="2" charset="0"/>
              </a:rPr>
              <a:t>3</a:t>
            </a:r>
            <a:endParaRPr lang="ru-RU" sz="4000" dirty="0">
              <a:solidFill>
                <a:srgbClr val="1E72E2"/>
              </a:solidFill>
              <a:latin typeface="Pershotravneva55" panose="02000503000000000000" pitchFamily="2" charset="0"/>
            </a:endParaRPr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58B2231D-449D-43FE-85BA-E89DB4F3CB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49" t="11533" r="20729" b="10620"/>
          <a:stretch/>
        </p:blipFill>
        <p:spPr>
          <a:xfrm>
            <a:off x="6267316" y="1507444"/>
            <a:ext cx="6002715" cy="533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970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C730B3B9-3953-40A3-A393-C101255B0714}"/>
              </a:ext>
            </a:extLst>
          </p:cNvPr>
          <p:cNvSpPr/>
          <p:nvPr/>
        </p:nvSpPr>
        <p:spPr>
          <a:xfrm>
            <a:off x="0" y="11822"/>
            <a:ext cx="12192000" cy="684617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F5F8C9"/>
              </a:gs>
              <a:gs pos="100000">
                <a:srgbClr val="F4F8A2">
                  <a:alpha val="7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лилиния: фигура 2">
            <a:extLst>
              <a:ext uri="{FF2B5EF4-FFF2-40B4-BE49-F238E27FC236}">
                <a16:creationId xmlns:a16="http://schemas.microsoft.com/office/drawing/2014/main" id="{D5566974-3788-4CF3-93D2-662FE11E88FB}"/>
              </a:ext>
            </a:extLst>
          </p:cNvPr>
          <p:cNvSpPr/>
          <p:nvPr/>
        </p:nvSpPr>
        <p:spPr>
          <a:xfrm rot="20123516">
            <a:off x="6586322" y="-835523"/>
            <a:ext cx="6805225" cy="5575799"/>
          </a:xfrm>
          <a:custGeom>
            <a:avLst/>
            <a:gdLst>
              <a:gd name="connsiteX0" fmla="*/ 2805781 w 6357137"/>
              <a:gd name="connsiteY0" fmla="*/ 0 h 5208662"/>
              <a:gd name="connsiteX1" fmla="*/ 6357137 w 6357137"/>
              <a:gd name="connsiteY1" fmla="*/ 1626542 h 5208662"/>
              <a:gd name="connsiteX2" fmla="*/ 4716504 w 6357137"/>
              <a:gd name="connsiteY2" fmla="*/ 5208662 h 5208662"/>
              <a:gd name="connsiteX3" fmla="*/ 4643333 w 6357137"/>
              <a:gd name="connsiteY3" fmla="*/ 5188750 h 5208662"/>
              <a:gd name="connsiteX4" fmla="*/ 390648 w 6357137"/>
              <a:gd name="connsiteY4" fmla="*/ 2169779 h 5208662"/>
              <a:gd name="connsiteX5" fmla="*/ 738990 w 6357137"/>
              <a:gd name="connsiteY5" fmla="*/ 399036 h 5208662"/>
              <a:gd name="connsiteX6" fmla="*/ 2582041 w 6357137"/>
              <a:gd name="connsiteY6" fmla="*/ 22104 h 5208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7137" h="5208662">
                <a:moveTo>
                  <a:pt x="2805781" y="0"/>
                </a:moveTo>
                <a:lnTo>
                  <a:pt x="6357137" y="1626542"/>
                </a:lnTo>
                <a:lnTo>
                  <a:pt x="4716504" y="5208662"/>
                </a:lnTo>
                <a:lnTo>
                  <a:pt x="4643333" y="5188750"/>
                </a:lnTo>
                <a:cubicBezTo>
                  <a:pt x="3574114" y="4840407"/>
                  <a:pt x="1041372" y="2968065"/>
                  <a:pt x="390648" y="2169779"/>
                </a:cubicBezTo>
                <a:cubicBezTo>
                  <a:pt x="-260076" y="1371493"/>
                  <a:pt x="-66553" y="761893"/>
                  <a:pt x="738990" y="399036"/>
                </a:cubicBezTo>
                <a:cubicBezTo>
                  <a:pt x="1091415" y="240286"/>
                  <a:pt x="1806849" y="106539"/>
                  <a:pt x="2582041" y="2210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75000"/>
                </a:schemeClr>
              </a:gs>
              <a:gs pos="40000">
                <a:srgbClr val="BEDFF6">
                  <a:alpha val="75000"/>
                </a:srgbClr>
              </a:gs>
              <a:gs pos="66000">
                <a:srgbClr val="AACBE6">
                  <a:alpha val="70000"/>
                </a:srgbClr>
              </a:gs>
              <a:gs pos="100000">
                <a:srgbClr val="C2F0F2">
                  <a:alpha val="75000"/>
                </a:srgbClr>
              </a:gs>
            </a:gsLst>
            <a:lin ang="54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5" name="Полилиния: фигура 4">
            <a:extLst>
              <a:ext uri="{FF2B5EF4-FFF2-40B4-BE49-F238E27FC236}">
                <a16:creationId xmlns:a16="http://schemas.microsoft.com/office/drawing/2014/main" id="{193512C4-0CBA-4CD5-BA05-0440E26F2DAD}"/>
              </a:ext>
            </a:extLst>
          </p:cNvPr>
          <p:cNvSpPr/>
          <p:nvPr/>
        </p:nvSpPr>
        <p:spPr>
          <a:xfrm rot="171024">
            <a:off x="-626152" y="290966"/>
            <a:ext cx="11880442" cy="7163593"/>
          </a:xfrm>
          <a:custGeom>
            <a:avLst/>
            <a:gdLst>
              <a:gd name="connsiteX0" fmla="*/ 510505 w 11069094"/>
              <a:gd name="connsiteY0" fmla="*/ 7530 h 6674372"/>
              <a:gd name="connsiteX1" fmla="*/ 1459005 w 11069094"/>
              <a:gd name="connsiteY1" fmla="*/ 151633 h 6674372"/>
              <a:gd name="connsiteX2" fmla="*/ 3478305 w 11069094"/>
              <a:gd name="connsiteY2" fmla="*/ 2647183 h 6674372"/>
              <a:gd name="connsiteX3" fmla="*/ 6373905 w 11069094"/>
              <a:gd name="connsiteY3" fmla="*/ 3675883 h 6674372"/>
              <a:gd name="connsiteX4" fmla="*/ 9307605 w 11069094"/>
              <a:gd name="connsiteY4" fmla="*/ 4361683 h 6674372"/>
              <a:gd name="connsiteX5" fmla="*/ 10907805 w 11069094"/>
              <a:gd name="connsiteY5" fmla="*/ 5466583 h 6674372"/>
              <a:gd name="connsiteX6" fmla="*/ 10695669 w 11069094"/>
              <a:gd name="connsiteY6" fmla="*/ 6150262 h 6674372"/>
              <a:gd name="connsiteX7" fmla="*/ 10661697 w 11069094"/>
              <a:gd name="connsiteY7" fmla="*/ 6160668 h 6674372"/>
              <a:gd name="connsiteX8" fmla="*/ 344258 w 11069094"/>
              <a:gd name="connsiteY8" fmla="*/ 6674372 h 6674372"/>
              <a:gd name="connsiteX9" fmla="*/ 327231 w 11069094"/>
              <a:gd name="connsiteY9" fmla="*/ 6666634 h 6674372"/>
              <a:gd name="connsiteX10" fmla="*/ 0 w 11069094"/>
              <a:gd name="connsiteY10" fmla="*/ 94399 h 6674372"/>
              <a:gd name="connsiteX11" fmla="*/ 9821 w 11069094"/>
              <a:gd name="connsiteY11" fmla="*/ 91567 h 6674372"/>
              <a:gd name="connsiteX12" fmla="*/ 510505 w 11069094"/>
              <a:gd name="connsiteY12" fmla="*/ 7530 h 6674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069094" h="6674372">
                <a:moveTo>
                  <a:pt x="510505" y="7530"/>
                </a:moveTo>
                <a:cubicBezTo>
                  <a:pt x="848215" y="-18329"/>
                  <a:pt x="1183971" y="20664"/>
                  <a:pt x="1459005" y="151633"/>
                </a:cubicBezTo>
                <a:cubicBezTo>
                  <a:pt x="2192430" y="500883"/>
                  <a:pt x="2659155" y="2059808"/>
                  <a:pt x="3478305" y="2647183"/>
                </a:cubicBezTo>
                <a:cubicBezTo>
                  <a:pt x="4297455" y="3234558"/>
                  <a:pt x="5402355" y="3390133"/>
                  <a:pt x="6373905" y="3675883"/>
                </a:cubicBezTo>
                <a:cubicBezTo>
                  <a:pt x="7345455" y="3961633"/>
                  <a:pt x="8551955" y="4063233"/>
                  <a:pt x="9307605" y="4361683"/>
                </a:cubicBezTo>
                <a:cubicBezTo>
                  <a:pt x="10063255" y="4660133"/>
                  <a:pt x="10723655" y="5155433"/>
                  <a:pt x="10907805" y="5466583"/>
                </a:cubicBezTo>
                <a:cubicBezTo>
                  <a:pt x="11068936" y="5738839"/>
                  <a:pt x="11247083" y="5962478"/>
                  <a:pt x="10695669" y="6150262"/>
                </a:cubicBezTo>
                <a:lnTo>
                  <a:pt x="10661697" y="6160668"/>
                </a:lnTo>
                <a:lnTo>
                  <a:pt x="344258" y="6674372"/>
                </a:lnTo>
                <a:lnTo>
                  <a:pt x="327231" y="6666634"/>
                </a:lnTo>
                <a:lnTo>
                  <a:pt x="0" y="94399"/>
                </a:lnTo>
                <a:lnTo>
                  <a:pt x="9821" y="91567"/>
                </a:lnTo>
                <a:cubicBezTo>
                  <a:pt x="172307" y="49602"/>
                  <a:pt x="341650" y="20460"/>
                  <a:pt x="510505" y="753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alpha val="75000"/>
                </a:schemeClr>
              </a:gs>
              <a:gs pos="40000">
                <a:srgbClr val="BDF7E6">
                  <a:alpha val="75000"/>
                </a:srgbClr>
              </a:gs>
              <a:gs pos="66000">
                <a:srgbClr val="BEDFF6">
                  <a:alpha val="75000"/>
                </a:srgbClr>
              </a:gs>
              <a:gs pos="100000">
                <a:srgbClr val="C1F3E4">
                  <a:alpha val="75000"/>
                </a:srgbClr>
              </a:gs>
            </a:gsLst>
            <a:lin ang="13500000" scaled="1"/>
            <a:tileRect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uk-UA" sz="1800">
                <a:latin typeface="Montserrat Medium" panose="00000600000000000000" pitchFamily="2" charset="-52"/>
              </a:rPr>
              <a:t>Л</a:t>
            </a:r>
            <a:endParaRPr lang="ru-RU"/>
          </a:p>
        </p:txBody>
      </p:sp>
      <p:sp>
        <p:nvSpPr>
          <p:cNvPr id="6" name="Полилиния: фигура 5">
            <a:extLst>
              <a:ext uri="{FF2B5EF4-FFF2-40B4-BE49-F238E27FC236}">
                <a16:creationId xmlns:a16="http://schemas.microsoft.com/office/drawing/2014/main" id="{9142572C-EA66-40F4-A8FD-281C39E49B2E}"/>
              </a:ext>
            </a:extLst>
          </p:cNvPr>
          <p:cNvSpPr/>
          <p:nvPr/>
        </p:nvSpPr>
        <p:spPr>
          <a:xfrm>
            <a:off x="-349245" y="126121"/>
            <a:ext cx="10972800" cy="7058450"/>
          </a:xfrm>
          <a:custGeom>
            <a:avLst/>
            <a:gdLst>
              <a:gd name="connsiteX0" fmla="*/ 0 w 10972800"/>
              <a:gd name="connsiteY0" fmla="*/ 236736 h 7058450"/>
              <a:gd name="connsiteX1" fmla="*/ 1306286 w 10972800"/>
              <a:gd name="connsiteY1" fmla="*/ 294793 h 7058450"/>
              <a:gd name="connsiteX2" fmla="*/ 2670629 w 10972800"/>
              <a:gd name="connsiteY2" fmla="*/ 3154107 h 7058450"/>
              <a:gd name="connsiteX3" fmla="*/ 8389257 w 10972800"/>
              <a:gd name="connsiteY3" fmla="*/ 4663593 h 7058450"/>
              <a:gd name="connsiteX4" fmla="*/ 10972800 w 10972800"/>
              <a:gd name="connsiteY4" fmla="*/ 7058450 h 705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0" h="7058450">
                <a:moveTo>
                  <a:pt x="0" y="236736"/>
                </a:moveTo>
                <a:cubicBezTo>
                  <a:pt x="430590" y="22650"/>
                  <a:pt x="861181" y="-191435"/>
                  <a:pt x="1306286" y="294793"/>
                </a:cubicBezTo>
                <a:cubicBezTo>
                  <a:pt x="1751391" y="781021"/>
                  <a:pt x="1490134" y="2425974"/>
                  <a:pt x="2670629" y="3154107"/>
                </a:cubicBezTo>
                <a:cubicBezTo>
                  <a:pt x="3851124" y="3882240"/>
                  <a:pt x="7005562" y="4012869"/>
                  <a:pt x="8389257" y="4663593"/>
                </a:cubicBezTo>
                <a:cubicBezTo>
                  <a:pt x="9772952" y="5314317"/>
                  <a:pt x="10372876" y="6186383"/>
                  <a:pt x="10972800" y="705845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олилиния: фигура 6">
            <a:extLst>
              <a:ext uri="{FF2B5EF4-FFF2-40B4-BE49-F238E27FC236}">
                <a16:creationId xmlns:a16="http://schemas.microsoft.com/office/drawing/2014/main" id="{469A95EC-E6D9-4FAA-B44D-AE1F72C20640}"/>
              </a:ext>
            </a:extLst>
          </p:cNvPr>
          <p:cNvSpPr/>
          <p:nvPr/>
        </p:nvSpPr>
        <p:spPr>
          <a:xfrm>
            <a:off x="6580540" y="-254000"/>
            <a:ext cx="6767160" cy="3866952"/>
          </a:xfrm>
          <a:custGeom>
            <a:avLst/>
            <a:gdLst>
              <a:gd name="connsiteX0" fmla="*/ 3998560 w 6767160"/>
              <a:gd name="connsiteY0" fmla="*/ 0 h 3866952"/>
              <a:gd name="connsiteX1" fmla="*/ 1102960 w 6767160"/>
              <a:gd name="connsiteY1" fmla="*/ 711200 h 3866952"/>
              <a:gd name="connsiteX2" fmla="*/ 175860 w 6767160"/>
              <a:gd name="connsiteY2" fmla="*/ 2273300 h 3866952"/>
              <a:gd name="connsiteX3" fmla="*/ 4366860 w 6767160"/>
              <a:gd name="connsiteY3" fmla="*/ 3759200 h 3866952"/>
              <a:gd name="connsiteX4" fmla="*/ 6767160 w 6767160"/>
              <a:gd name="connsiteY4" fmla="*/ 3759200 h 3866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7160" h="3866952">
                <a:moveTo>
                  <a:pt x="3998560" y="0"/>
                </a:moveTo>
                <a:cubicBezTo>
                  <a:pt x="2869318" y="166158"/>
                  <a:pt x="1740077" y="332317"/>
                  <a:pt x="1102960" y="711200"/>
                </a:cubicBezTo>
                <a:cubicBezTo>
                  <a:pt x="465843" y="1090083"/>
                  <a:pt x="-368123" y="1765300"/>
                  <a:pt x="175860" y="2273300"/>
                </a:cubicBezTo>
                <a:cubicBezTo>
                  <a:pt x="719843" y="2781300"/>
                  <a:pt x="3268310" y="3511550"/>
                  <a:pt x="4366860" y="3759200"/>
                </a:cubicBezTo>
                <a:cubicBezTo>
                  <a:pt x="5465410" y="4006850"/>
                  <a:pt x="6369227" y="3748617"/>
                  <a:pt x="6767160" y="375920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0BB964-A5C6-4C06-966A-CC986D852DD5}"/>
              </a:ext>
            </a:extLst>
          </p:cNvPr>
          <p:cNvSpPr txBox="1"/>
          <p:nvPr/>
        </p:nvSpPr>
        <p:spPr>
          <a:xfrm>
            <a:off x="3048000" y="1859340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/>
              <a:t>Типові</a:t>
            </a:r>
            <a:r>
              <a:rPr lang="ru-RU" dirty="0"/>
              <a:t> </a:t>
            </a:r>
            <a:r>
              <a:rPr lang="ru-RU" dirty="0" err="1"/>
              <a:t>труднощі</a:t>
            </a:r>
            <a:r>
              <a:rPr lang="ru-RU" dirty="0"/>
              <a:t> </a:t>
            </a:r>
            <a:r>
              <a:rPr lang="ru-RU" dirty="0" err="1"/>
              <a:t>українських</a:t>
            </a:r>
            <a:r>
              <a:rPr lang="ru-RU" dirty="0"/>
              <a:t> </a:t>
            </a:r>
            <a:r>
              <a:rPr lang="ru-RU" dirty="0" err="1"/>
              <a:t>школярів</a:t>
            </a:r>
            <a:endParaRPr lang="ru-RU" dirty="0"/>
          </a:p>
          <a:p>
            <a:endParaRPr lang="ru-RU" dirty="0"/>
          </a:p>
          <a:p>
            <a:r>
              <a:rPr lang="ru-RU" dirty="0" err="1"/>
              <a:t>Механічне</a:t>
            </a:r>
            <a:r>
              <a:rPr lang="ru-RU" dirty="0"/>
              <a:t> </a:t>
            </a:r>
            <a:r>
              <a:rPr lang="ru-RU" dirty="0" err="1"/>
              <a:t>навчання</a:t>
            </a:r>
            <a:r>
              <a:rPr lang="ru-RU" dirty="0"/>
              <a:t> без контексту.</a:t>
            </a:r>
          </a:p>
          <a:p>
            <a:endParaRPr lang="ru-RU" dirty="0"/>
          </a:p>
          <a:p>
            <a:r>
              <a:rPr lang="ru-RU" dirty="0" err="1"/>
              <a:t>Недостатнє</a:t>
            </a:r>
            <a:r>
              <a:rPr lang="ru-RU" dirty="0"/>
              <a:t> </a:t>
            </a:r>
            <a:r>
              <a:rPr lang="ru-RU" dirty="0" err="1"/>
              <a:t>використання</a:t>
            </a:r>
            <a:r>
              <a:rPr lang="ru-RU" dirty="0"/>
              <a:t> </a:t>
            </a:r>
            <a:r>
              <a:rPr lang="ru-RU" dirty="0" err="1"/>
              <a:t>нових</a:t>
            </a:r>
            <a:r>
              <a:rPr lang="ru-RU" dirty="0"/>
              <a:t> </a:t>
            </a:r>
            <a:r>
              <a:rPr lang="ru-RU" dirty="0" err="1"/>
              <a:t>слів</a:t>
            </a:r>
            <a:r>
              <a:rPr lang="ru-RU" dirty="0"/>
              <a:t> у </a:t>
            </a:r>
            <a:r>
              <a:rPr lang="ru-RU" dirty="0" err="1"/>
              <a:t>мовленні</a:t>
            </a:r>
            <a:r>
              <a:rPr lang="ru-RU" dirty="0"/>
              <a:t>,</a:t>
            </a:r>
          </a:p>
          <a:p>
            <a:endParaRPr lang="ru-RU" dirty="0"/>
          </a:p>
          <a:p>
            <a:r>
              <a:rPr lang="ru-RU" dirty="0" err="1"/>
              <a:t>Складність</a:t>
            </a:r>
            <a:r>
              <a:rPr lang="ru-RU" dirty="0"/>
              <a:t> </a:t>
            </a:r>
            <a:r>
              <a:rPr lang="ru-RU" dirty="0" err="1"/>
              <a:t>вимог</a:t>
            </a:r>
            <a:r>
              <a:rPr lang="ru-RU" dirty="0"/>
              <a:t> та </a:t>
            </a:r>
            <a:r>
              <a:rPr lang="ru-RU" dirty="0" err="1"/>
              <a:t>написання</a:t>
            </a:r>
            <a:r>
              <a:rPr lang="ru-RU" dirty="0"/>
              <a:t>, </a:t>
            </a:r>
            <a:r>
              <a:rPr lang="ru-RU" dirty="0" err="1"/>
              <a:t>багатознання</a:t>
            </a:r>
            <a:r>
              <a:rPr lang="ru-RU" dirty="0"/>
              <a:t> </a:t>
            </a:r>
            <a:r>
              <a:rPr lang="ru-RU" dirty="0" err="1"/>
              <a:t>слів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85302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56222BA7-2CE0-4311-A3D5-F7400C47522B}"/>
              </a:ext>
            </a:extLst>
          </p:cNvPr>
          <p:cNvSpPr/>
          <p:nvPr/>
        </p:nvSpPr>
        <p:spPr>
          <a:xfrm>
            <a:off x="0" y="11822"/>
            <a:ext cx="12192000" cy="684617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F5F8C9"/>
              </a:gs>
              <a:gs pos="100000">
                <a:srgbClr val="F4F8A2">
                  <a:alpha val="7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олилиния: фигура 3">
            <a:extLst>
              <a:ext uri="{FF2B5EF4-FFF2-40B4-BE49-F238E27FC236}">
                <a16:creationId xmlns:a16="http://schemas.microsoft.com/office/drawing/2014/main" id="{019C12CE-54CA-4DB9-B0D4-17F09ACF6473}"/>
              </a:ext>
            </a:extLst>
          </p:cNvPr>
          <p:cNvSpPr/>
          <p:nvPr/>
        </p:nvSpPr>
        <p:spPr>
          <a:xfrm rot="20123516">
            <a:off x="6586322" y="-835523"/>
            <a:ext cx="6805225" cy="5575799"/>
          </a:xfrm>
          <a:custGeom>
            <a:avLst/>
            <a:gdLst>
              <a:gd name="connsiteX0" fmla="*/ 2805781 w 6357137"/>
              <a:gd name="connsiteY0" fmla="*/ 0 h 5208662"/>
              <a:gd name="connsiteX1" fmla="*/ 6357137 w 6357137"/>
              <a:gd name="connsiteY1" fmla="*/ 1626542 h 5208662"/>
              <a:gd name="connsiteX2" fmla="*/ 4716504 w 6357137"/>
              <a:gd name="connsiteY2" fmla="*/ 5208662 h 5208662"/>
              <a:gd name="connsiteX3" fmla="*/ 4643333 w 6357137"/>
              <a:gd name="connsiteY3" fmla="*/ 5188750 h 5208662"/>
              <a:gd name="connsiteX4" fmla="*/ 390648 w 6357137"/>
              <a:gd name="connsiteY4" fmla="*/ 2169779 h 5208662"/>
              <a:gd name="connsiteX5" fmla="*/ 738990 w 6357137"/>
              <a:gd name="connsiteY5" fmla="*/ 399036 h 5208662"/>
              <a:gd name="connsiteX6" fmla="*/ 2582041 w 6357137"/>
              <a:gd name="connsiteY6" fmla="*/ 22104 h 5208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7137" h="5208662">
                <a:moveTo>
                  <a:pt x="2805781" y="0"/>
                </a:moveTo>
                <a:lnTo>
                  <a:pt x="6357137" y="1626542"/>
                </a:lnTo>
                <a:lnTo>
                  <a:pt x="4716504" y="5208662"/>
                </a:lnTo>
                <a:lnTo>
                  <a:pt x="4643333" y="5188750"/>
                </a:lnTo>
                <a:cubicBezTo>
                  <a:pt x="3574114" y="4840407"/>
                  <a:pt x="1041372" y="2968065"/>
                  <a:pt x="390648" y="2169779"/>
                </a:cubicBezTo>
                <a:cubicBezTo>
                  <a:pt x="-260076" y="1371493"/>
                  <a:pt x="-66553" y="761893"/>
                  <a:pt x="738990" y="399036"/>
                </a:cubicBezTo>
                <a:cubicBezTo>
                  <a:pt x="1091415" y="240286"/>
                  <a:pt x="1806849" y="106539"/>
                  <a:pt x="2582041" y="2210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75000"/>
                </a:schemeClr>
              </a:gs>
              <a:gs pos="40000">
                <a:srgbClr val="BEDFF6">
                  <a:alpha val="75000"/>
                </a:srgbClr>
              </a:gs>
              <a:gs pos="66000">
                <a:srgbClr val="AACBE6">
                  <a:alpha val="70000"/>
                </a:srgbClr>
              </a:gs>
              <a:gs pos="100000">
                <a:srgbClr val="C2F0F2">
                  <a:alpha val="75000"/>
                </a:srgbClr>
              </a:gs>
            </a:gsLst>
            <a:lin ang="54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5" name="Полилиния: фигура 4">
            <a:extLst>
              <a:ext uri="{FF2B5EF4-FFF2-40B4-BE49-F238E27FC236}">
                <a16:creationId xmlns:a16="http://schemas.microsoft.com/office/drawing/2014/main" id="{53974381-D240-4DC3-BF07-F079A8739D50}"/>
              </a:ext>
            </a:extLst>
          </p:cNvPr>
          <p:cNvSpPr/>
          <p:nvPr/>
        </p:nvSpPr>
        <p:spPr>
          <a:xfrm rot="171024">
            <a:off x="-626152" y="290966"/>
            <a:ext cx="11880442" cy="7163593"/>
          </a:xfrm>
          <a:custGeom>
            <a:avLst/>
            <a:gdLst>
              <a:gd name="connsiteX0" fmla="*/ 510505 w 11069094"/>
              <a:gd name="connsiteY0" fmla="*/ 7530 h 6674372"/>
              <a:gd name="connsiteX1" fmla="*/ 1459005 w 11069094"/>
              <a:gd name="connsiteY1" fmla="*/ 151633 h 6674372"/>
              <a:gd name="connsiteX2" fmla="*/ 3478305 w 11069094"/>
              <a:gd name="connsiteY2" fmla="*/ 2647183 h 6674372"/>
              <a:gd name="connsiteX3" fmla="*/ 6373905 w 11069094"/>
              <a:gd name="connsiteY3" fmla="*/ 3675883 h 6674372"/>
              <a:gd name="connsiteX4" fmla="*/ 9307605 w 11069094"/>
              <a:gd name="connsiteY4" fmla="*/ 4361683 h 6674372"/>
              <a:gd name="connsiteX5" fmla="*/ 10907805 w 11069094"/>
              <a:gd name="connsiteY5" fmla="*/ 5466583 h 6674372"/>
              <a:gd name="connsiteX6" fmla="*/ 10695669 w 11069094"/>
              <a:gd name="connsiteY6" fmla="*/ 6150262 h 6674372"/>
              <a:gd name="connsiteX7" fmla="*/ 10661697 w 11069094"/>
              <a:gd name="connsiteY7" fmla="*/ 6160668 h 6674372"/>
              <a:gd name="connsiteX8" fmla="*/ 344258 w 11069094"/>
              <a:gd name="connsiteY8" fmla="*/ 6674372 h 6674372"/>
              <a:gd name="connsiteX9" fmla="*/ 327231 w 11069094"/>
              <a:gd name="connsiteY9" fmla="*/ 6666634 h 6674372"/>
              <a:gd name="connsiteX10" fmla="*/ 0 w 11069094"/>
              <a:gd name="connsiteY10" fmla="*/ 94399 h 6674372"/>
              <a:gd name="connsiteX11" fmla="*/ 9821 w 11069094"/>
              <a:gd name="connsiteY11" fmla="*/ 91567 h 6674372"/>
              <a:gd name="connsiteX12" fmla="*/ 510505 w 11069094"/>
              <a:gd name="connsiteY12" fmla="*/ 7530 h 6674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069094" h="6674372">
                <a:moveTo>
                  <a:pt x="510505" y="7530"/>
                </a:moveTo>
                <a:cubicBezTo>
                  <a:pt x="848215" y="-18329"/>
                  <a:pt x="1183971" y="20664"/>
                  <a:pt x="1459005" y="151633"/>
                </a:cubicBezTo>
                <a:cubicBezTo>
                  <a:pt x="2192430" y="500883"/>
                  <a:pt x="2659155" y="2059808"/>
                  <a:pt x="3478305" y="2647183"/>
                </a:cubicBezTo>
                <a:cubicBezTo>
                  <a:pt x="4297455" y="3234558"/>
                  <a:pt x="5402355" y="3390133"/>
                  <a:pt x="6373905" y="3675883"/>
                </a:cubicBezTo>
                <a:cubicBezTo>
                  <a:pt x="7345455" y="3961633"/>
                  <a:pt x="8551955" y="4063233"/>
                  <a:pt x="9307605" y="4361683"/>
                </a:cubicBezTo>
                <a:cubicBezTo>
                  <a:pt x="10063255" y="4660133"/>
                  <a:pt x="10723655" y="5155433"/>
                  <a:pt x="10907805" y="5466583"/>
                </a:cubicBezTo>
                <a:cubicBezTo>
                  <a:pt x="11068936" y="5738839"/>
                  <a:pt x="11247083" y="5962478"/>
                  <a:pt x="10695669" y="6150262"/>
                </a:cubicBezTo>
                <a:lnTo>
                  <a:pt x="10661697" y="6160668"/>
                </a:lnTo>
                <a:lnTo>
                  <a:pt x="344258" y="6674372"/>
                </a:lnTo>
                <a:lnTo>
                  <a:pt x="327231" y="6666634"/>
                </a:lnTo>
                <a:lnTo>
                  <a:pt x="0" y="94399"/>
                </a:lnTo>
                <a:lnTo>
                  <a:pt x="9821" y="91567"/>
                </a:lnTo>
                <a:cubicBezTo>
                  <a:pt x="172307" y="49602"/>
                  <a:pt x="341650" y="20460"/>
                  <a:pt x="510505" y="753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alpha val="75000"/>
                </a:schemeClr>
              </a:gs>
              <a:gs pos="40000">
                <a:srgbClr val="BDF7E6">
                  <a:alpha val="75000"/>
                </a:srgbClr>
              </a:gs>
              <a:gs pos="66000">
                <a:srgbClr val="BEDFF6">
                  <a:alpha val="75000"/>
                </a:srgbClr>
              </a:gs>
              <a:gs pos="100000">
                <a:srgbClr val="C1F3E4">
                  <a:alpha val="75000"/>
                </a:srgbClr>
              </a:gs>
            </a:gsLst>
            <a:lin ang="13500000" scaled="1"/>
            <a:tileRect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uk-UA" sz="1800">
                <a:latin typeface="Montserrat Medium" panose="00000600000000000000" pitchFamily="2" charset="-52"/>
              </a:rPr>
              <a:t>Л</a:t>
            </a:r>
            <a:endParaRPr lang="ru-RU"/>
          </a:p>
        </p:txBody>
      </p:sp>
      <p:sp>
        <p:nvSpPr>
          <p:cNvPr id="6" name="Полилиния: фигура 5">
            <a:extLst>
              <a:ext uri="{FF2B5EF4-FFF2-40B4-BE49-F238E27FC236}">
                <a16:creationId xmlns:a16="http://schemas.microsoft.com/office/drawing/2014/main" id="{6BFE2D11-B3CF-402C-944C-380F50981286}"/>
              </a:ext>
            </a:extLst>
          </p:cNvPr>
          <p:cNvSpPr/>
          <p:nvPr/>
        </p:nvSpPr>
        <p:spPr>
          <a:xfrm>
            <a:off x="-349245" y="126121"/>
            <a:ext cx="10972800" cy="7058450"/>
          </a:xfrm>
          <a:custGeom>
            <a:avLst/>
            <a:gdLst>
              <a:gd name="connsiteX0" fmla="*/ 0 w 10972800"/>
              <a:gd name="connsiteY0" fmla="*/ 236736 h 7058450"/>
              <a:gd name="connsiteX1" fmla="*/ 1306286 w 10972800"/>
              <a:gd name="connsiteY1" fmla="*/ 294793 h 7058450"/>
              <a:gd name="connsiteX2" fmla="*/ 2670629 w 10972800"/>
              <a:gd name="connsiteY2" fmla="*/ 3154107 h 7058450"/>
              <a:gd name="connsiteX3" fmla="*/ 8389257 w 10972800"/>
              <a:gd name="connsiteY3" fmla="*/ 4663593 h 7058450"/>
              <a:gd name="connsiteX4" fmla="*/ 10972800 w 10972800"/>
              <a:gd name="connsiteY4" fmla="*/ 7058450 h 705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0" h="7058450">
                <a:moveTo>
                  <a:pt x="0" y="236736"/>
                </a:moveTo>
                <a:cubicBezTo>
                  <a:pt x="430590" y="22650"/>
                  <a:pt x="861181" y="-191435"/>
                  <a:pt x="1306286" y="294793"/>
                </a:cubicBezTo>
                <a:cubicBezTo>
                  <a:pt x="1751391" y="781021"/>
                  <a:pt x="1490134" y="2425974"/>
                  <a:pt x="2670629" y="3154107"/>
                </a:cubicBezTo>
                <a:cubicBezTo>
                  <a:pt x="3851124" y="3882240"/>
                  <a:pt x="7005562" y="4012869"/>
                  <a:pt x="8389257" y="4663593"/>
                </a:cubicBezTo>
                <a:cubicBezTo>
                  <a:pt x="9772952" y="5314317"/>
                  <a:pt x="10372876" y="6186383"/>
                  <a:pt x="10972800" y="705845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олилиния: фигура 6">
            <a:extLst>
              <a:ext uri="{FF2B5EF4-FFF2-40B4-BE49-F238E27FC236}">
                <a16:creationId xmlns:a16="http://schemas.microsoft.com/office/drawing/2014/main" id="{FBA9021E-501F-4A11-AA6A-66FDDE2942EE}"/>
              </a:ext>
            </a:extLst>
          </p:cNvPr>
          <p:cNvSpPr/>
          <p:nvPr/>
        </p:nvSpPr>
        <p:spPr>
          <a:xfrm>
            <a:off x="6580540" y="-254000"/>
            <a:ext cx="6767160" cy="3866952"/>
          </a:xfrm>
          <a:custGeom>
            <a:avLst/>
            <a:gdLst>
              <a:gd name="connsiteX0" fmla="*/ 3998560 w 6767160"/>
              <a:gd name="connsiteY0" fmla="*/ 0 h 3866952"/>
              <a:gd name="connsiteX1" fmla="*/ 1102960 w 6767160"/>
              <a:gd name="connsiteY1" fmla="*/ 711200 h 3866952"/>
              <a:gd name="connsiteX2" fmla="*/ 175860 w 6767160"/>
              <a:gd name="connsiteY2" fmla="*/ 2273300 h 3866952"/>
              <a:gd name="connsiteX3" fmla="*/ 4366860 w 6767160"/>
              <a:gd name="connsiteY3" fmla="*/ 3759200 h 3866952"/>
              <a:gd name="connsiteX4" fmla="*/ 6767160 w 6767160"/>
              <a:gd name="connsiteY4" fmla="*/ 3759200 h 3866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7160" h="3866952">
                <a:moveTo>
                  <a:pt x="3998560" y="0"/>
                </a:moveTo>
                <a:cubicBezTo>
                  <a:pt x="2869318" y="166158"/>
                  <a:pt x="1740077" y="332317"/>
                  <a:pt x="1102960" y="711200"/>
                </a:cubicBezTo>
                <a:cubicBezTo>
                  <a:pt x="465843" y="1090083"/>
                  <a:pt x="-368123" y="1765300"/>
                  <a:pt x="175860" y="2273300"/>
                </a:cubicBezTo>
                <a:cubicBezTo>
                  <a:pt x="719843" y="2781300"/>
                  <a:pt x="3268310" y="3511550"/>
                  <a:pt x="4366860" y="3759200"/>
                </a:cubicBezTo>
                <a:cubicBezTo>
                  <a:pt x="5465410" y="4006850"/>
                  <a:pt x="6369227" y="3748617"/>
                  <a:pt x="6767160" y="375920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6A2F58-899E-4890-82DD-44DFA34047A1}"/>
              </a:ext>
            </a:extLst>
          </p:cNvPr>
          <p:cNvSpPr txBox="1"/>
          <p:nvPr/>
        </p:nvSpPr>
        <p:spPr>
          <a:xfrm>
            <a:off x="3048000" y="1997839"/>
            <a:ext cx="60960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/>
              <a:t>Психологічні</a:t>
            </a:r>
            <a:r>
              <a:rPr lang="ru-RU" dirty="0"/>
              <a:t> </a:t>
            </a:r>
            <a:r>
              <a:rPr lang="ru-RU" dirty="0" err="1"/>
              <a:t>особливості</a:t>
            </a:r>
            <a:r>
              <a:rPr lang="ru-RU" dirty="0"/>
              <a:t> </a:t>
            </a:r>
            <a:r>
              <a:rPr lang="ru-RU" dirty="0" err="1"/>
              <a:t>дітей</a:t>
            </a:r>
            <a:r>
              <a:rPr lang="ru-RU" dirty="0"/>
              <a:t> (12-13 </a:t>
            </a:r>
            <a:r>
              <a:rPr lang="ru-RU" dirty="0" err="1"/>
              <a:t>років</a:t>
            </a:r>
            <a:r>
              <a:rPr lang="ru-RU" dirty="0"/>
              <a:t>)</a:t>
            </a:r>
          </a:p>
          <a:p>
            <a:endParaRPr lang="ru-RU" dirty="0"/>
          </a:p>
          <a:p>
            <a:r>
              <a:rPr lang="ru-RU" dirty="0" err="1"/>
              <a:t>Нестійка</a:t>
            </a:r>
            <a:r>
              <a:rPr lang="ru-RU" dirty="0"/>
              <a:t> </a:t>
            </a:r>
            <a:r>
              <a:rPr lang="ru-RU" dirty="0" err="1"/>
              <a:t>увага</a:t>
            </a:r>
            <a:r>
              <a:rPr lang="ru-RU" dirty="0"/>
              <a:t>: </a:t>
            </a:r>
            <a:r>
              <a:rPr lang="ru-RU" dirty="0" err="1"/>
              <a:t>емоційно</a:t>
            </a:r>
            <a:r>
              <a:rPr lang="ru-RU" dirty="0"/>
              <a:t> </a:t>
            </a:r>
            <a:r>
              <a:rPr lang="ru-RU" dirty="0" err="1"/>
              <a:t>забарвлені</a:t>
            </a:r>
            <a:r>
              <a:rPr lang="ru-RU" dirty="0"/>
              <a:t> слова </a:t>
            </a:r>
            <a:r>
              <a:rPr lang="ru-RU" dirty="0" err="1"/>
              <a:t>запам'ятовуються</a:t>
            </a:r>
            <a:r>
              <a:rPr lang="ru-RU" dirty="0"/>
              <a:t> </a:t>
            </a:r>
            <a:r>
              <a:rPr lang="ru-RU" dirty="0" err="1"/>
              <a:t>краще</a:t>
            </a:r>
            <a:r>
              <a:rPr lang="ru-RU" dirty="0"/>
              <a:t>.</a:t>
            </a:r>
          </a:p>
          <a:p>
            <a:endParaRPr lang="ru-RU" dirty="0"/>
          </a:p>
          <a:p>
            <a:r>
              <a:rPr lang="ru-RU" dirty="0" err="1"/>
              <a:t>Пам'ятати</a:t>
            </a:r>
            <a:r>
              <a:rPr lang="ru-RU" dirty="0"/>
              <a:t>: </a:t>
            </a:r>
            <a:r>
              <a:rPr lang="ru-RU" dirty="0" err="1"/>
              <a:t>переважає</a:t>
            </a:r>
            <a:r>
              <a:rPr lang="ru-RU" dirty="0"/>
              <a:t> </a:t>
            </a:r>
            <a:r>
              <a:rPr lang="ru-RU" dirty="0" err="1"/>
              <a:t>невимушене</a:t>
            </a:r>
            <a:r>
              <a:rPr lang="ru-RU" dirty="0"/>
              <a:t> </a:t>
            </a:r>
            <a:r>
              <a:rPr lang="ru-RU" dirty="0" err="1"/>
              <a:t>запам'ятовування</a:t>
            </a:r>
            <a:r>
              <a:rPr lang="ru-RU" dirty="0"/>
              <a:t>,</a:t>
            </a:r>
          </a:p>
          <a:p>
            <a:endParaRPr lang="ru-RU" dirty="0"/>
          </a:p>
          <a:p>
            <a:r>
              <a:rPr lang="ru-RU" dirty="0" err="1"/>
              <a:t>Мотиваційні</a:t>
            </a:r>
            <a:r>
              <a:rPr lang="ru-RU" dirty="0"/>
              <a:t> та </a:t>
            </a:r>
            <a:r>
              <a:rPr lang="ru-RU" dirty="0" err="1"/>
              <a:t>індивідуальні</a:t>
            </a:r>
            <a:r>
              <a:rPr lang="ru-RU" dirty="0"/>
              <a:t> </a:t>
            </a:r>
            <a:r>
              <a:rPr lang="ru-RU" dirty="0" err="1"/>
              <a:t>діячі</a:t>
            </a:r>
            <a:r>
              <a:rPr lang="ru-RU" dirty="0"/>
              <a:t>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6741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F6824FBF-1B9B-4EB6-9221-B06D4EBFC51D}"/>
              </a:ext>
            </a:extLst>
          </p:cNvPr>
          <p:cNvSpPr/>
          <p:nvPr/>
        </p:nvSpPr>
        <p:spPr>
          <a:xfrm>
            <a:off x="0" y="11822"/>
            <a:ext cx="12192000" cy="6846177"/>
          </a:xfrm>
          <a:prstGeom prst="rect">
            <a:avLst/>
          </a:prstGeom>
          <a:gradFill flip="none" rotWithShape="1">
            <a:gsLst>
              <a:gs pos="50000">
                <a:schemeClr val="accent1">
                  <a:lumMod val="5000"/>
                  <a:lumOff val="95000"/>
                </a:schemeClr>
              </a:gs>
              <a:gs pos="0">
                <a:srgbClr val="F5F8C9"/>
              </a:gs>
              <a:gs pos="100000">
                <a:srgbClr val="F4F8A2">
                  <a:alpha val="7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олилиния: фигура 3">
            <a:extLst>
              <a:ext uri="{FF2B5EF4-FFF2-40B4-BE49-F238E27FC236}">
                <a16:creationId xmlns:a16="http://schemas.microsoft.com/office/drawing/2014/main" id="{F53D3911-E4A7-49E2-9DFC-A7435A7F2698}"/>
              </a:ext>
            </a:extLst>
          </p:cNvPr>
          <p:cNvSpPr/>
          <p:nvPr/>
        </p:nvSpPr>
        <p:spPr>
          <a:xfrm rot="20123516">
            <a:off x="6586322" y="-835523"/>
            <a:ext cx="6805225" cy="5575799"/>
          </a:xfrm>
          <a:custGeom>
            <a:avLst/>
            <a:gdLst>
              <a:gd name="connsiteX0" fmla="*/ 2805781 w 6357137"/>
              <a:gd name="connsiteY0" fmla="*/ 0 h 5208662"/>
              <a:gd name="connsiteX1" fmla="*/ 6357137 w 6357137"/>
              <a:gd name="connsiteY1" fmla="*/ 1626542 h 5208662"/>
              <a:gd name="connsiteX2" fmla="*/ 4716504 w 6357137"/>
              <a:gd name="connsiteY2" fmla="*/ 5208662 h 5208662"/>
              <a:gd name="connsiteX3" fmla="*/ 4643333 w 6357137"/>
              <a:gd name="connsiteY3" fmla="*/ 5188750 h 5208662"/>
              <a:gd name="connsiteX4" fmla="*/ 390648 w 6357137"/>
              <a:gd name="connsiteY4" fmla="*/ 2169779 h 5208662"/>
              <a:gd name="connsiteX5" fmla="*/ 738990 w 6357137"/>
              <a:gd name="connsiteY5" fmla="*/ 399036 h 5208662"/>
              <a:gd name="connsiteX6" fmla="*/ 2582041 w 6357137"/>
              <a:gd name="connsiteY6" fmla="*/ 22104 h 5208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7137" h="5208662">
                <a:moveTo>
                  <a:pt x="2805781" y="0"/>
                </a:moveTo>
                <a:lnTo>
                  <a:pt x="6357137" y="1626542"/>
                </a:lnTo>
                <a:lnTo>
                  <a:pt x="4716504" y="5208662"/>
                </a:lnTo>
                <a:lnTo>
                  <a:pt x="4643333" y="5188750"/>
                </a:lnTo>
                <a:cubicBezTo>
                  <a:pt x="3574114" y="4840407"/>
                  <a:pt x="1041372" y="2968065"/>
                  <a:pt x="390648" y="2169779"/>
                </a:cubicBezTo>
                <a:cubicBezTo>
                  <a:pt x="-260076" y="1371493"/>
                  <a:pt x="-66553" y="761893"/>
                  <a:pt x="738990" y="399036"/>
                </a:cubicBezTo>
                <a:cubicBezTo>
                  <a:pt x="1091415" y="240286"/>
                  <a:pt x="1806849" y="106539"/>
                  <a:pt x="2582041" y="2210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75000"/>
                </a:schemeClr>
              </a:gs>
              <a:gs pos="40000">
                <a:srgbClr val="BEDFF6">
                  <a:alpha val="75000"/>
                </a:srgbClr>
              </a:gs>
              <a:gs pos="66000">
                <a:srgbClr val="AACBE6">
                  <a:alpha val="70000"/>
                </a:srgbClr>
              </a:gs>
              <a:gs pos="100000">
                <a:srgbClr val="C2F0F2">
                  <a:alpha val="75000"/>
                </a:srgbClr>
              </a:gs>
            </a:gsLst>
            <a:lin ang="5400000" scaled="1"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5" name="Полилиния: фигура 4">
            <a:extLst>
              <a:ext uri="{FF2B5EF4-FFF2-40B4-BE49-F238E27FC236}">
                <a16:creationId xmlns:a16="http://schemas.microsoft.com/office/drawing/2014/main" id="{4560618B-E3D2-42B3-A90E-E3AFAAD7F998}"/>
              </a:ext>
            </a:extLst>
          </p:cNvPr>
          <p:cNvSpPr/>
          <p:nvPr/>
        </p:nvSpPr>
        <p:spPr>
          <a:xfrm rot="171024">
            <a:off x="-626152" y="290966"/>
            <a:ext cx="11880442" cy="7163593"/>
          </a:xfrm>
          <a:custGeom>
            <a:avLst/>
            <a:gdLst>
              <a:gd name="connsiteX0" fmla="*/ 510505 w 11069094"/>
              <a:gd name="connsiteY0" fmla="*/ 7530 h 6674372"/>
              <a:gd name="connsiteX1" fmla="*/ 1459005 w 11069094"/>
              <a:gd name="connsiteY1" fmla="*/ 151633 h 6674372"/>
              <a:gd name="connsiteX2" fmla="*/ 3478305 w 11069094"/>
              <a:gd name="connsiteY2" fmla="*/ 2647183 h 6674372"/>
              <a:gd name="connsiteX3" fmla="*/ 6373905 w 11069094"/>
              <a:gd name="connsiteY3" fmla="*/ 3675883 h 6674372"/>
              <a:gd name="connsiteX4" fmla="*/ 9307605 w 11069094"/>
              <a:gd name="connsiteY4" fmla="*/ 4361683 h 6674372"/>
              <a:gd name="connsiteX5" fmla="*/ 10907805 w 11069094"/>
              <a:gd name="connsiteY5" fmla="*/ 5466583 h 6674372"/>
              <a:gd name="connsiteX6" fmla="*/ 10695669 w 11069094"/>
              <a:gd name="connsiteY6" fmla="*/ 6150262 h 6674372"/>
              <a:gd name="connsiteX7" fmla="*/ 10661697 w 11069094"/>
              <a:gd name="connsiteY7" fmla="*/ 6160668 h 6674372"/>
              <a:gd name="connsiteX8" fmla="*/ 344258 w 11069094"/>
              <a:gd name="connsiteY8" fmla="*/ 6674372 h 6674372"/>
              <a:gd name="connsiteX9" fmla="*/ 327231 w 11069094"/>
              <a:gd name="connsiteY9" fmla="*/ 6666634 h 6674372"/>
              <a:gd name="connsiteX10" fmla="*/ 0 w 11069094"/>
              <a:gd name="connsiteY10" fmla="*/ 94399 h 6674372"/>
              <a:gd name="connsiteX11" fmla="*/ 9821 w 11069094"/>
              <a:gd name="connsiteY11" fmla="*/ 91567 h 6674372"/>
              <a:gd name="connsiteX12" fmla="*/ 510505 w 11069094"/>
              <a:gd name="connsiteY12" fmla="*/ 7530 h 6674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069094" h="6674372">
                <a:moveTo>
                  <a:pt x="510505" y="7530"/>
                </a:moveTo>
                <a:cubicBezTo>
                  <a:pt x="848215" y="-18329"/>
                  <a:pt x="1183971" y="20664"/>
                  <a:pt x="1459005" y="151633"/>
                </a:cubicBezTo>
                <a:cubicBezTo>
                  <a:pt x="2192430" y="500883"/>
                  <a:pt x="2659155" y="2059808"/>
                  <a:pt x="3478305" y="2647183"/>
                </a:cubicBezTo>
                <a:cubicBezTo>
                  <a:pt x="4297455" y="3234558"/>
                  <a:pt x="5402355" y="3390133"/>
                  <a:pt x="6373905" y="3675883"/>
                </a:cubicBezTo>
                <a:cubicBezTo>
                  <a:pt x="7345455" y="3961633"/>
                  <a:pt x="8551955" y="4063233"/>
                  <a:pt x="9307605" y="4361683"/>
                </a:cubicBezTo>
                <a:cubicBezTo>
                  <a:pt x="10063255" y="4660133"/>
                  <a:pt x="10723655" y="5155433"/>
                  <a:pt x="10907805" y="5466583"/>
                </a:cubicBezTo>
                <a:cubicBezTo>
                  <a:pt x="11068936" y="5738839"/>
                  <a:pt x="11247083" y="5962478"/>
                  <a:pt x="10695669" y="6150262"/>
                </a:cubicBezTo>
                <a:lnTo>
                  <a:pt x="10661697" y="6160668"/>
                </a:lnTo>
                <a:lnTo>
                  <a:pt x="344258" y="6674372"/>
                </a:lnTo>
                <a:lnTo>
                  <a:pt x="327231" y="6666634"/>
                </a:lnTo>
                <a:lnTo>
                  <a:pt x="0" y="94399"/>
                </a:lnTo>
                <a:lnTo>
                  <a:pt x="9821" y="91567"/>
                </a:lnTo>
                <a:cubicBezTo>
                  <a:pt x="172307" y="49602"/>
                  <a:pt x="341650" y="20460"/>
                  <a:pt x="510505" y="753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alpha val="75000"/>
                </a:schemeClr>
              </a:gs>
              <a:gs pos="40000">
                <a:srgbClr val="BDF7E6">
                  <a:alpha val="75000"/>
                </a:srgbClr>
              </a:gs>
              <a:gs pos="66000">
                <a:srgbClr val="BEDFF6">
                  <a:alpha val="75000"/>
                </a:srgbClr>
              </a:gs>
              <a:gs pos="100000">
                <a:srgbClr val="C1F3E4">
                  <a:alpha val="75000"/>
                </a:srgbClr>
              </a:gs>
            </a:gsLst>
            <a:lin ang="13500000" scaled="1"/>
            <a:tileRect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uk-UA" sz="1800">
                <a:latin typeface="Montserrat Medium" panose="00000600000000000000" pitchFamily="2" charset="-52"/>
              </a:rPr>
              <a:t>Л</a:t>
            </a:r>
            <a:endParaRPr lang="ru-RU"/>
          </a:p>
        </p:txBody>
      </p:sp>
      <p:sp>
        <p:nvSpPr>
          <p:cNvPr id="6" name="Полилиния: фигура 5">
            <a:extLst>
              <a:ext uri="{FF2B5EF4-FFF2-40B4-BE49-F238E27FC236}">
                <a16:creationId xmlns:a16="http://schemas.microsoft.com/office/drawing/2014/main" id="{E1C3FCA6-6684-42E7-AC3B-332C276EF980}"/>
              </a:ext>
            </a:extLst>
          </p:cNvPr>
          <p:cNvSpPr/>
          <p:nvPr/>
        </p:nvSpPr>
        <p:spPr>
          <a:xfrm>
            <a:off x="-349245" y="126121"/>
            <a:ext cx="10972800" cy="7058450"/>
          </a:xfrm>
          <a:custGeom>
            <a:avLst/>
            <a:gdLst>
              <a:gd name="connsiteX0" fmla="*/ 0 w 10972800"/>
              <a:gd name="connsiteY0" fmla="*/ 236736 h 7058450"/>
              <a:gd name="connsiteX1" fmla="*/ 1306286 w 10972800"/>
              <a:gd name="connsiteY1" fmla="*/ 294793 h 7058450"/>
              <a:gd name="connsiteX2" fmla="*/ 2670629 w 10972800"/>
              <a:gd name="connsiteY2" fmla="*/ 3154107 h 7058450"/>
              <a:gd name="connsiteX3" fmla="*/ 8389257 w 10972800"/>
              <a:gd name="connsiteY3" fmla="*/ 4663593 h 7058450"/>
              <a:gd name="connsiteX4" fmla="*/ 10972800 w 10972800"/>
              <a:gd name="connsiteY4" fmla="*/ 7058450 h 705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0" h="7058450">
                <a:moveTo>
                  <a:pt x="0" y="236736"/>
                </a:moveTo>
                <a:cubicBezTo>
                  <a:pt x="430590" y="22650"/>
                  <a:pt x="861181" y="-191435"/>
                  <a:pt x="1306286" y="294793"/>
                </a:cubicBezTo>
                <a:cubicBezTo>
                  <a:pt x="1751391" y="781021"/>
                  <a:pt x="1490134" y="2425974"/>
                  <a:pt x="2670629" y="3154107"/>
                </a:cubicBezTo>
                <a:cubicBezTo>
                  <a:pt x="3851124" y="3882240"/>
                  <a:pt x="7005562" y="4012869"/>
                  <a:pt x="8389257" y="4663593"/>
                </a:cubicBezTo>
                <a:cubicBezTo>
                  <a:pt x="9772952" y="5314317"/>
                  <a:pt x="10372876" y="6186383"/>
                  <a:pt x="10972800" y="705845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олилиния: фигура 6">
            <a:extLst>
              <a:ext uri="{FF2B5EF4-FFF2-40B4-BE49-F238E27FC236}">
                <a16:creationId xmlns:a16="http://schemas.microsoft.com/office/drawing/2014/main" id="{4A89DB01-E705-4A04-AB06-5E62B1C7BBA0}"/>
              </a:ext>
            </a:extLst>
          </p:cNvPr>
          <p:cNvSpPr/>
          <p:nvPr/>
        </p:nvSpPr>
        <p:spPr>
          <a:xfrm>
            <a:off x="6580540" y="-254000"/>
            <a:ext cx="6767160" cy="3866952"/>
          </a:xfrm>
          <a:custGeom>
            <a:avLst/>
            <a:gdLst>
              <a:gd name="connsiteX0" fmla="*/ 3998560 w 6767160"/>
              <a:gd name="connsiteY0" fmla="*/ 0 h 3866952"/>
              <a:gd name="connsiteX1" fmla="*/ 1102960 w 6767160"/>
              <a:gd name="connsiteY1" fmla="*/ 711200 h 3866952"/>
              <a:gd name="connsiteX2" fmla="*/ 175860 w 6767160"/>
              <a:gd name="connsiteY2" fmla="*/ 2273300 h 3866952"/>
              <a:gd name="connsiteX3" fmla="*/ 4366860 w 6767160"/>
              <a:gd name="connsiteY3" fmla="*/ 3759200 h 3866952"/>
              <a:gd name="connsiteX4" fmla="*/ 6767160 w 6767160"/>
              <a:gd name="connsiteY4" fmla="*/ 3759200 h 3866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7160" h="3866952">
                <a:moveTo>
                  <a:pt x="3998560" y="0"/>
                </a:moveTo>
                <a:cubicBezTo>
                  <a:pt x="2869318" y="166158"/>
                  <a:pt x="1740077" y="332317"/>
                  <a:pt x="1102960" y="711200"/>
                </a:cubicBezTo>
                <a:cubicBezTo>
                  <a:pt x="465843" y="1090083"/>
                  <a:pt x="-368123" y="1765300"/>
                  <a:pt x="175860" y="2273300"/>
                </a:cubicBezTo>
                <a:cubicBezTo>
                  <a:pt x="719843" y="2781300"/>
                  <a:pt x="3268310" y="3511550"/>
                  <a:pt x="4366860" y="3759200"/>
                </a:cubicBezTo>
                <a:cubicBezTo>
                  <a:pt x="5465410" y="4006850"/>
                  <a:pt x="6369227" y="3748617"/>
                  <a:pt x="6767160" y="3759200"/>
                </a:cubicBezTo>
              </a:path>
            </a:pathLst>
          </a:custGeom>
          <a:noFill/>
          <a:ln w="15875" cap="rnd">
            <a:solidFill>
              <a:srgbClr val="A0BB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A7B861-2A93-437E-AC4A-544230DE0B3A}"/>
              </a:ext>
            </a:extLst>
          </p:cNvPr>
          <p:cNvSpPr txBox="1"/>
          <p:nvPr/>
        </p:nvSpPr>
        <p:spPr>
          <a:xfrm>
            <a:off x="3048000" y="2413338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/>
              <a:t>Висновок</a:t>
            </a:r>
            <a:endParaRPr lang="ru-RU" dirty="0"/>
          </a:p>
          <a:p>
            <a:endParaRPr lang="ru-RU" dirty="0"/>
          </a:p>
          <a:p>
            <a:r>
              <a:rPr lang="ru-RU" dirty="0"/>
              <a:t>Лексика - основа </a:t>
            </a:r>
            <a:r>
              <a:rPr lang="ru-RU" dirty="0" err="1"/>
              <a:t>комунікативної</a:t>
            </a:r>
            <a:r>
              <a:rPr lang="ru-RU" dirty="0"/>
              <a:t> </a:t>
            </a:r>
            <a:r>
              <a:rPr lang="ru-RU" dirty="0" err="1"/>
              <a:t>компетентності</a:t>
            </a:r>
            <a:r>
              <a:rPr lang="ru-RU" dirty="0"/>
              <a:t>.</a:t>
            </a:r>
          </a:p>
          <a:p>
            <a:endParaRPr lang="ru-RU" dirty="0"/>
          </a:p>
          <a:p>
            <a:r>
              <a:rPr lang="ru-RU" dirty="0" err="1"/>
              <a:t>Посвячення</a:t>
            </a:r>
            <a:r>
              <a:rPr lang="ru-RU" dirty="0"/>
              <a:t> </a:t>
            </a:r>
            <a:r>
              <a:rPr lang="ru-RU" dirty="0" err="1"/>
              <a:t>психологічних</a:t>
            </a:r>
            <a:r>
              <a:rPr lang="ru-RU" dirty="0"/>
              <a:t> </a:t>
            </a:r>
            <a:r>
              <a:rPr lang="ru-RU" dirty="0" err="1"/>
              <a:t>чинників</a:t>
            </a:r>
            <a:r>
              <a:rPr lang="ru-RU" dirty="0"/>
              <a:t>. </a:t>
            </a:r>
            <a:r>
              <a:rPr lang="ru-RU" dirty="0" err="1"/>
              <a:t>Особливості</a:t>
            </a:r>
            <a:r>
              <a:rPr lang="ru-RU" dirty="0"/>
              <a:t> </a:t>
            </a:r>
            <a:r>
              <a:rPr lang="ru-RU" dirty="0" err="1"/>
              <a:t>англійської</a:t>
            </a:r>
            <a:r>
              <a:rPr lang="ru-RU" dirty="0"/>
              <a:t> </a:t>
            </a:r>
            <a:r>
              <a:rPr lang="ru-RU" dirty="0" err="1"/>
              <a:t>мови</a:t>
            </a:r>
            <a:r>
              <a:rPr lang="ru-RU" dirty="0"/>
              <a:t> та </a:t>
            </a:r>
            <a:r>
              <a:rPr lang="ru-RU" dirty="0" err="1"/>
              <a:t>ефективних</a:t>
            </a:r>
            <a:r>
              <a:rPr lang="ru-RU" dirty="0"/>
              <a:t> </a:t>
            </a:r>
            <a:r>
              <a:rPr lang="ru-RU" dirty="0" err="1"/>
              <a:t>методів</a:t>
            </a:r>
            <a:r>
              <a:rPr lang="ru-RU" dirty="0"/>
              <a:t> </a:t>
            </a:r>
            <a:r>
              <a:rPr lang="ru-RU" dirty="0" err="1"/>
              <a:t>навчання</a:t>
            </a:r>
            <a:r>
              <a:rPr lang="ru-RU" dirty="0"/>
              <a:t> </a:t>
            </a:r>
            <a:r>
              <a:rPr lang="ru-RU" dirty="0" err="1"/>
              <a:t>сприяє</a:t>
            </a:r>
            <a:r>
              <a:rPr lang="ru-RU" dirty="0"/>
              <a:t> </a:t>
            </a:r>
            <a:r>
              <a:rPr lang="ru-RU" dirty="0" err="1"/>
              <a:t>успішному</a:t>
            </a:r>
            <a:r>
              <a:rPr lang="ru-RU" dirty="0"/>
              <a:t> </a:t>
            </a:r>
            <a:r>
              <a:rPr lang="ru-RU" dirty="0" err="1"/>
              <a:t>засвоєнню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319722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175</Words>
  <Application>Microsoft Office PowerPoint</Application>
  <PresentationFormat>Широкоэкранный</PresentationFormat>
  <Paragraphs>47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3" baseType="lpstr">
      <vt:lpstr>Calibri</vt:lpstr>
      <vt:lpstr>Pershotravneva55</vt:lpstr>
      <vt:lpstr>Arial</vt:lpstr>
      <vt:lpstr>Montserrat SemiBold</vt:lpstr>
      <vt:lpstr>Montserrat Medium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Dgardes Gusь</dc:creator>
  <cp:lastModifiedBy>Dgardes Gusь</cp:lastModifiedBy>
  <cp:revision>16</cp:revision>
  <dcterms:created xsi:type="dcterms:W3CDTF">2026-02-25T12:14:58Z</dcterms:created>
  <dcterms:modified xsi:type="dcterms:W3CDTF">2026-02-26T20:53:56Z</dcterms:modified>
</cp:coreProperties>
</file>

<file path=docProps/thumbnail.jpeg>
</file>